
<file path=[Content_Types].xml><?xml version="1.0" encoding="utf-8"?>
<Types xmlns="http://schemas.openxmlformats.org/package/2006/content-types">
  <Default Extension="png" ContentType="image/png"/>
  <Default Extension="tmp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7"/>
  </p:notesMasterIdLst>
  <p:handoutMasterIdLst>
    <p:handoutMasterId r:id="rId68"/>
  </p:handoutMasterIdLst>
  <p:sldIdLst>
    <p:sldId id="256" r:id="rId2"/>
    <p:sldId id="349" r:id="rId3"/>
    <p:sldId id="258" r:id="rId4"/>
    <p:sldId id="289" r:id="rId5"/>
    <p:sldId id="270" r:id="rId6"/>
    <p:sldId id="271" r:id="rId7"/>
    <p:sldId id="272" r:id="rId8"/>
    <p:sldId id="273" r:id="rId9"/>
    <p:sldId id="274" r:id="rId10"/>
    <p:sldId id="350" r:id="rId11"/>
    <p:sldId id="351" r:id="rId12"/>
    <p:sldId id="352" r:id="rId13"/>
    <p:sldId id="353" r:id="rId14"/>
    <p:sldId id="354" r:id="rId15"/>
    <p:sldId id="355" r:id="rId16"/>
    <p:sldId id="356" r:id="rId17"/>
    <p:sldId id="357" r:id="rId18"/>
    <p:sldId id="358" r:id="rId19"/>
    <p:sldId id="359" r:id="rId20"/>
    <p:sldId id="360" r:id="rId21"/>
    <p:sldId id="361" r:id="rId22"/>
    <p:sldId id="362" r:id="rId23"/>
    <p:sldId id="363" r:id="rId24"/>
    <p:sldId id="364" r:id="rId25"/>
    <p:sldId id="365" r:id="rId26"/>
    <p:sldId id="366" r:id="rId27"/>
    <p:sldId id="367" r:id="rId28"/>
    <p:sldId id="368" r:id="rId29"/>
    <p:sldId id="369" r:id="rId30"/>
    <p:sldId id="370" r:id="rId31"/>
    <p:sldId id="371" r:id="rId32"/>
    <p:sldId id="372" r:id="rId33"/>
    <p:sldId id="373" r:id="rId34"/>
    <p:sldId id="374" r:id="rId35"/>
    <p:sldId id="375" r:id="rId36"/>
    <p:sldId id="376" r:id="rId37"/>
    <p:sldId id="377" r:id="rId38"/>
    <p:sldId id="378" r:id="rId39"/>
    <p:sldId id="379" r:id="rId40"/>
    <p:sldId id="380" r:id="rId41"/>
    <p:sldId id="381" r:id="rId42"/>
    <p:sldId id="382" r:id="rId43"/>
    <p:sldId id="383" r:id="rId44"/>
    <p:sldId id="384" r:id="rId45"/>
    <p:sldId id="385" r:id="rId46"/>
    <p:sldId id="386" r:id="rId47"/>
    <p:sldId id="387" r:id="rId48"/>
    <p:sldId id="388" r:id="rId49"/>
    <p:sldId id="389" r:id="rId50"/>
    <p:sldId id="390" r:id="rId51"/>
    <p:sldId id="391" r:id="rId52"/>
    <p:sldId id="392" r:id="rId53"/>
    <p:sldId id="393" r:id="rId54"/>
    <p:sldId id="394" r:id="rId55"/>
    <p:sldId id="395" r:id="rId56"/>
    <p:sldId id="396" r:id="rId57"/>
    <p:sldId id="397" r:id="rId58"/>
    <p:sldId id="398" r:id="rId59"/>
    <p:sldId id="399" r:id="rId60"/>
    <p:sldId id="400" r:id="rId61"/>
    <p:sldId id="401" r:id="rId62"/>
    <p:sldId id="402" r:id="rId63"/>
    <p:sldId id="403" r:id="rId64"/>
    <p:sldId id="404" r:id="rId65"/>
    <p:sldId id="261" r:id="rId66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73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120" y="3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3134" y="6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8D8866-23D2-4C39-B33F-81E51211226A}" type="datetimeFigureOut">
              <a:rPr lang="zh-TW" altLang="en-US" smtClean="0"/>
              <a:t>2022/4/20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4F83AE-3D2D-44D6-A3D4-2D46A9377C2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149201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746CA3-21D2-47A1-BE59-2A7428D832B6}" type="datetimeFigureOut">
              <a:rPr lang="zh-TW" altLang="en-US" smtClean="0"/>
              <a:t>2022/4/20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1568A3-5D8D-4F7B-9FC6-5B2A0FCAE27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923287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February 2022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8C392-4ECD-4528-9094-B253F9513A4D}" type="slidenum">
              <a:rPr lang="zh-TW" altLang="en-US" smtClean="0"/>
              <a:t>‹#›</a:t>
            </a:fld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99"/>
            <a:ext cx="1578429" cy="717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1520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February 2022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8C392-4ECD-4528-9094-B253F9513A4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316283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February 2022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8C392-4ECD-4528-9094-B253F9513A4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884691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zh-TW" altLang="en-US" dirty="0" smtClean="0"/>
              <a:t>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February 2022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8C392-4ECD-4528-9094-B253F9513A4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749969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February 2022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8C392-4ECD-4528-9094-B253F9513A4D}" type="slidenum">
              <a:rPr lang="zh-TW" altLang="en-US" smtClean="0"/>
              <a:t>‹#›</a:t>
            </a:fld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35" y="0"/>
            <a:ext cx="1578429" cy="717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7823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February 2022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8C392-4ECD-4528-9094-B253F9513A4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337784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February 2022</a:t>
            </a:r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8C392-4ECD-4528-9094-B253F9513A4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510955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February 2022</a:t>
            </a:r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8C392-4ECD-4528-9094-B253F9513A4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570124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February 2022</a:t>
            </a:r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8C392-4ECD-4528-9094-B253F9513A4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45767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February 2022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8C392-4ECD-4528-9094-B253F9513A4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842699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February 2022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8C392-4ECD-4528-9094-B253F9513A4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261808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TW" smtClean="0"/>
              <a:t>February 2022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TW" smtClean="0"/>
              <a:t>National Kaohsiung University of Science and Technology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88C392-4ECD-4528-9094-B253F9513A4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89859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chiayisu.github.io/teaching/2022-spring-teaching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m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mp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tmp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7.png"/><Relationship Id="rId2" Type="http://schemas.openxmlformats.org/officeDocument/2006/relationships/image" Target="../media/image12.t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0.png"/><Relationship Id="rId3" Type="http://schemas.openxmlformats.org/officeDocument/2006/relationships/image" Target="../media/image13.tmp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0.png"/><Relationship Id="rId5" Type="http://schemas.openxmlformats.org/officeDocument/2006/relationships/image" Target="../media/image190.png"/><Relationship Id="rId10" Type="http://schemas.openxmlformats.org/officeDocument/2006/relationships/image" Target="../media/image240.png"/><Relationship Id="rId4" Type="http://schemas.openxmlformats.org/officeDocument/2006/relationships/image" Target="../media/image180.png"/><Relationship Id="rId9" Type="http://schemas.openxmlformats.org/officeDocument/2006/relationships/image" Target="../media/image230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mp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m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image" Target="../media/image2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tmp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mp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mp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mp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mp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mp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mp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mp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mp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m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mp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mp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mp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mp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mp"/><Relationship Id="rId2" Type="http://schemas.openxmlformats.org/officeDocument/2006/relationships/image" Target="../media/image29.tmp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mp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mp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mp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mp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tm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mp"/><Relationship Id="rId2" Type="http://schemas.openxmlformats.org/officeDocument/2006/relationships/image" Target="../media/image5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tm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mp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Neural Network and Backpropagation 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zh-TW" dirty="0"/>
              <a:t>Lecturer: Chia-Yi Su</a:t>
            </a:r>
          </a:p>
          <a:p>
            <a:r>
              <a:rPr lang="en-US" altLang="zh-TW" dirty="0"/>
              <a:t>Advisor: Prof. </a:t>
            </a:r>
            <a:r>
              <a:rPr lang="en-US" altLang="zh-TW" dirty="0" err="1"/>
              <a:t>Tsong</a:t>
            </a:r>
            <a:r>
              <a:rPr lang="en-US" altLang="zh-TW" dirty="0"/>
              <a:t>-Yi Chen</a:t>
            </a:r>
          </a:p>
          <a:p>
            <a:r>
              <a:rPr lang="en-US" altLang="zh-TW" dirty="0"/>
              <a:t>Department of Electronic Engineering</a:t>
            </a:r>
          </a:p>
          <a:p>
            <a:r>
              <a:rPr lang="en-US" altLang="zh-TW" dirty="0"/>
              <a:t>National Kaohsiung University of Science and </a:t>
            </a:r>
            <a:r>
              <a:rPr lang="en-US" altLang="zh-TW" dirty="0" smtClean="0"/>
              <a:t>Technology</a:t>
            </a:r>
          </a:p>
          <a:p>
            <a:r>
              <a:rPr lang="en-US" altLang="zh-TW" dirty="0">
                <a:hlinkClick r:id="rId2"/>
              </a:rPr>
              <a:t>https://chiayisu.github.io/teaching/2022-spring-teaching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February 2022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8C392-4ECD-4528-9094-B253F9513A4D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44919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Stochastic Gradient Decent</a:t>
            </a:r>
            <a:endParaRPr lang="zh-TW" altLang="en-US" dirty="0"/>
          </a:p>
        </p:txBody>
      </p:sp>
      <p:sp>
        <p:nvSpPr>
          <p:cNvPr id="7" name="文字版面配置區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February 2022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8C392-4ECD-4528-9094-B253F9513A4D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21666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Stochastic Gradient Decent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dirty="0" smtClean="0"/>
                  <a:t>Update Equation</a:t>
                </a:r>
              </a:p>
              <a:p>
                <a:pPr>
                  <a:buFont typeface="Wingdings" panose="05000000000000000000" pitchFamily="2" charset="2"/>
                  <a:buChar char="Ø"/>
                </a:pPr>
                <a:r>
                  <a:rPr lang="en-US" altLang="zh-TW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TW" altLang="en-US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𝑛𝑒𝑤</m:t>
                        </m:r>
                      </m:sup>
                    </m:sSup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𝑜𝑙𝑑</m:t>
                        </m:r>
                      </m:sup>
                    </m:sSup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zh-TW" altLang="en-US" b="0" i="1" smtClean="0">
                        <a:latin typeface="Cambria Math" panose="02040503050406030204" pitchFamily="18" charset="0"/>
                      </a:rPr>
                      <m:t>𝛼</m:t>
                    </m:r>
                    <m:sSub>
                      <m:sSub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brk m:alnAt="7"/>
                          </m:rPr>
                          <a:rPr lang="en-US" altLang="zh-TW" i="1"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r>
                          <a:rPr lang="zh-TW" alt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TW" alt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altLang="zh-TW" b="0" dirty="0" smtClean="0"/>
                  <a:t>, where</a:t>
                </a:r>
                <a14:m>
                  <m:oMath xmlns:m="http://schemas.openxmlformats.org/officeDocument/2006/math">
                    <m:r>
                      <a:rPr lang="zh-TW" altLang="en-US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zh-TW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TW" b="0" i="0" smtClean="0">
                        <a:latin typeface="Cambria Math" panose="02040503050406030204" pitchFamily="18" charset="0"/>
                      </a:rPr>
                      <m:t>is</m:t>
                    </m:r>
                  </m:oMath>
                </a14:m>
                <a:r>
                  <a:rPr lang="en-US" altLang="zh-TW" b="0" dirty="0" smtClean="0"/>
                  <a:t> learning rate.</a:t>
                </a:r>
              </a:p>
              <a:p>
                <a:r>
                  <a:rPr lang="en-US" altLang="zh-TW" dirty="0" smtClean="0"/>
                  <a:t>The problem is how to 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brk m:alnAt="7"/>
                          </m:rPr>
                          <a:rPr lang="en-US" altLang="zh-TW" i="1"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altLang="zh-TW" i="1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altLang="zh-TW" b="0" dirty="0" smtClean="0"/>
                  <a:t>.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altLang="zh-TW" dirty="0" smtClean="0"/>
                  <a:t>By hand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altLang="zh-TW" b="0" dirty="0" smtClean="0"/>
                  <a:t>Backpropagation</a:t>
                </a:r>
              </a:p>
              <a:p>
                <a:pPr>
                  <a:buFont typeface="Wingdings" panose="05000000000000000000" pitchFamily="2" charset="2"/>
                  <a:buChar char="Ø"/>
                </a:pPr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February 2022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8C392-4ECD-4528-9094-B253F9513A4D}" type="slidenum">
              <a:rPr lang="zh-TW" altLang="en-US" smtClean="0"/>
              <a:t>11</a:t>
            </a:fld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4929927" y="3582786"/>
            <a:ext cx="4029808" cy="11517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 smtClean="0"/>
              <a:t>We will introduce tons of calculus later.</a:t>
            </a:r>
            <a:endParaRPr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652233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Calculus Review</a:t>
            </a:r>
            <a:endParaRPr lang="zh-TW" altLang="en-US" dirty="0"/>
          </a:p>
        </p:txBody>
      </p:sp>
      <p:sp>
        <p:nvSpPr>
          <p:cNvPr id="7" name="文字版面配置區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February 2022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8C392-4ECD-4528-9094-B253F9513A4D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50216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Review of </a:t>
            </a:r>
            <a:r>
              <a:rPr lang="en-US" altLang="zh-TW" dirty="0" smtClean="0"/>
              <a:t>Calculus 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dirty="0" smtClean="0"/>
                  <a:t>Given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</m:t>
                    </m:r>
                    <m:r>
                      <a:rPr lang="en-US" altLang="zh-TW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zh-TW" altLang="en-US" dirty="0" smtClean="0"/>
                  <a:t> </a:t>
                </a:r>
                <a:r>
                  <a:rPr lang="en-US" altLang="zh-TW" dirty="0" smtClean="0"/>
                  <a:t>function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=3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zh-TW" altLang="en-US" dirty="0" smtClean="0"/>
                  <a:t> </a:t>
                </a:r>
                <a:r>
                  <a:rPr lang="en-US" altLang="zh-TW" dirty="0" smtClean="0"/>
                  <a:t>what is its slope / gradient?</a:t>
                </a:r>
              </a:p>
              <a:p>
                <a:pPr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𝑑𝑓</m:t>
                        </m:r>
                      </m:num>
                      <m:den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=6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altLang="zh-TW" b="0" dirty="0" smtClean="0"/>
              </a:p>
              <a:p>
                <a:r>
                  <a:rPr lang="en-US" altLang="zh-TW" dirty="0"/>
                  <a:t>Given</a:t>
                </a:r>
                <a:r>
                  <a:rPr lang="en-US" altLang="zh-TW" dirty="0" smtClean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/>
                  <a:t>function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altLang="zh-TW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b="0" i="0" smtClean="0">
                        <a:latin typeface="Cambria Math" panose="02040503050406030204" pitchFamily="18" charset="0"/>
                      </a:rPr>
                      <m:t>f</m:t>
                    </m:r>
                    <m:d>
                      <m:d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TW" b="0" i="0" smtClean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  <m:r>
                      <a:rPr lang="en-US" altLang="zh-TW" b="0" i="0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sSub>
                          <m:sSub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bSup>
                  </m:oMath>
                </a14:m>
                <a:r>
                  <a:rPr lang="en-US" altLang="zh-TW" dirty="0" smtClean="0"/>
                  <a:t>what </a:t>
                </a:r>
                <a:r>
                  <a:rPr lang="en-US" altLang="zh-TW" dirty="0"/>
                  <a:t>is its </a:t>
                </a:r>
                <a:r>
                  <a:rPr lang="en-US" altLang="zh-TW" dirty="0" smtClean="0"/>
                  <a:t>gradient</a:t>
                </a:r>
                <a:r>
                  <a:rPr lang="en-US" altLang="zh-TW" dirty="0"/>
                  <a:t>?</a:t>
                </a:r>
              </a:p>
              <a:p>
                <a:pPr>
                  <a:buFont typeface="Wingdings" panose="05000000000000000000" pitchFamily="2" charset="2"/>
                  <a:buChar char="Ø"/>
                </a:pPr>
                <a:r>
                  <a:rPr lang="en-US" altLang="zh-TW" dirty="0" smtClean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TW" altLang="en-US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1, 2</m:t>
                        </m:r>
                        <m:sSub>
                          <m:sSub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d>
                  </m:oMath>
                </a14:m>
                <a:endParaRPr lang="en-US" altLang="zh-TW" dirty="0" smtClean="0"/>
              </a:p>
              <a:p>
                <a:r>
                  <a:rPr lang="en-US" altLang="zh-TW" dirty="0" smtClean="0"/>
                  <a:t>Formula for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 smtClean="0"/>
                  <a:t>function</a:t>
                </a:r>
                <a14:m>
                  <m:oMath xmlns:m="http://schemas.openxmlformats.org/officeDocument/2006/math">
                    <m:r>
                      <a:rPr lang="en-US" altLang="zh-TW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TW">
                        <a:latin typeface="Cambria Math" panose="02040503050406030204" pitchFamily="18" charset="0"/>
                      </a:rPr>
                      <m:t>f</m:t>
                    </m:r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TW"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  <m:r>
                      <a:rPr lang="en-US" altLang="zh-TW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i="1" smtClean="0">
                            <a:latin typeface="Cambria Math" panose="02040503050406030204" pitchFamily="18" charset="0"/>
                          </a:rPr>
                          <m:t>…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endParaRPr lang="en-US" altLang="zh-TW" dirty="0" smtClean="0"/>
              </a:p>
              <a:p>
                <a:pPr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en-US" altLang="zh-TW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zh-TW" alt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num>
                          <m:den>
                            <m:r>
                              <a:rPr lang="zh-TW" alt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altLang="zh-TW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den>
                        </m:f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zh-TW" alt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num>
                          <m:den>
                            <m:r>
                              <a:rPr lang="zh-TW" alt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den>
                        </m:f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i="1" smtClean="0">
                            <a:latin typeface="Cambria Math" panose="02040503050406030204" pitchFamily="18" charset="0"/>
                          </a:rPr>
                          <m:t>…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zh-TW" alt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num>
                          <m:den>
                            <m:r>
                              <a:rPr lang="zh-TW" alt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12" t="-1961" r="-29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February 2022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8C392-4ECD-4528-9094-B253F9513A4D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281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Jacobian Matrix: </a:t>
            </a:r>
            <a:r>
              <a:rPr lang="en-US" altLang="zh-TW" dirty="0" err="1" smtClean="0"/>
              <a:t>Vectorized</a:t>
            </a:r>
            <a:r>
              <a:rPr lang="en-US" altLang="zh-TW" dirty="0" smtClean="0"/>
              <a:t> Gradients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dirty="0"/>
                  <a:t>W</a:t>
                </a:r>
                <a:r>
                  <a:rPr lang="en-US" altLang="zh-TW" dirty="0" smtClean="0"/>
                  <a:t>e know how to compute gradients with respect to single parameters now.</a:t>
                </a:r>
              </a:p>
              <a:p>
                <a:r>
                  <a:rPr lang="en-US" altLang="zh-TW" dirty="0" smtClean="0"/>
                  <a:t>However: </a:t>
                </a:r>
                <a:r>
                  <a:rPr lang="en-US" altLang="zh-TW" dirty="0"/>
                  <a:t>I</a:t>
                </a:r>
                <a:r>
                  <a:rPr lang="en-US" altLang="zh-TW" dirty="0" smtClean="0"/>
                  <a:t>t is not efficient enough. </a:t>
                </a:r>
              </a:p>
              <a:p>
                <a:r>
                  <a:rPr lang="en-US" altLang="zh-TW" dirty="0" smtClean="0"/>
                  <a:t>Suppose we have a function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…</m:t>
                            </m:r>
                            <m:sSub>
                              <m:sSubPr>
                                <m:ctrlP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d>
                          <m:d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…</m:t>
                            </m:r>
                            <m:sSub>
                              <m:sSub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…,</m:t>
                        </m:r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…</m:t>
                        </m:r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US" altLang="zh-TW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zh-TW" altLang="en-US" dirty="0" smtClean="0"/>
                  <a:t> </a:t>
                </a:r>
                <a:endParaRPr lang="en-US" altLang="zh-TW" dirty="0" smtClean="0"/>
              </a:p>
              <a:p>
                <a:r>
                  <a:rPr lang="en-US" altLang="zh-TW" dirty="0" smtClean="0"/>
                  <a:t>The Jacobian is as follows.</a:t>
                </a:r>
              </a:p>
              <a:p>
                <a:pPr>
                  <a:buFont typeface="Wingdings" panose="05000000000000000000" pitchFamily="2" charset="2"/>
                  <a:buChar char="Ø"/>
                </a:pPr>
                <a:r>
                  <a:rPr lang="en-US" altLang="zh-TW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TW" altLang="en-US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zh-TW" altLang="en-US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f>
                                <m:f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TW" alt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zh-TW" alt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f>
                                <m:f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TW" alt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zh-TW" alt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mr>
                          <m:m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⋱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f>
                                <m:f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TW" alt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zh-TW" alt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f>
                                <m:f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TW" alt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zh-TW" alt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</m:e>
                          </m:mr>
                        </m:m>
                      </m:e>
                    </m:d>
                  </m:oMath>
                </a14:m>
                <a:endParaRPr lang="en-US" altLang="zh-TW" dirty="0" smtClean="0"/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12" t="-196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February 2022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8C392-4ECD-4528-9094-B253F9513A4D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46662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Chain Rule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dirty="0" smtClean="0"/>
                  <a:t>The dot product of Jacobian Matrix</a:t>
                </a:r>
              </a:p>
              <a:p>
                <a:r>
                  <a:rPr lang="en-US" altLang="zh-TW" dirty="0" smtClean="0"/>
                  <a:t>Suppose we have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∘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altLang="zh-TW" dirty="0" smtClean="0"/>
                  <a:t>, where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∘</m:t>
                    </m:r>
                  </m:oMath>
                </a14:m>
                <a:r>
                  <a:rPr lang="zh-TW" altLang="en-US" dirty="0" smtClean="0"/>
                  <a:t> </a:t>
                </a:r>
                <a:r>
                  <a:rPr lang="en-US" altLang="zh-TW" dirty="0" smtClean="0"/>
                  <a:t>is a composition operator. </a:t>
                </a:r>
              </a:p>
              <a:p>
                <a:r>
                  <a:rPr lang="en-US" altLang="zh-TW" dirty="0" smtClean="0"/>
                  <a:t>Its derivative is as follows.</a:t>
                </a:r>
              </a:p>
              <a:p>
                <a:pPr>
                  <a:buFont typeface="Wingdings" panose="05000000000000000000" pitchFamily="2" charset="2"/>
                  <a:buChar char="Ø"/>
                </a:pPr>
                <a:r>
                  <a:rPr lang="en-US" altLang="zh-TW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  <m:d>
                              <m:dPr>
                                <m:ctrlP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</m:sub>
                    </m:sSub>
                    <m:r>
                      <a:rPr lang="en-US" altLang="zh-TW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</m:oMath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12" t="-196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February 2022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8C392-4ECD-4528-9094-B253F9513A4D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51987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TW" sz="2000" dirty="0" smtClean="0"/>
                  <a:t>Suppose we have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altLang="zh-TW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TW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altLang="zh-TW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0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TW" sz="20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altLang="zh-TW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0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TW" sz="20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</m:e>
                    </m:d>
                    <m:r>
                      <a:rPr lang="en-US" altLang="zh-TW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altLang="zh-TW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altLang="zh-TW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altLang="zh-TW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altLang="zh-TW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zh-TW" altLang="en-US" sz="2000" dirty="0" smtClean="0"/>
                  <a:t> </a:t>
                </a:r>
                <a:r>
                  <a:rPr lang="en-US" altLang="zh-TW" sz="2000" dirty="0" smtClean="0"/>
                  <a:t>and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altLang="zh-TW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TW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altLang="zh-TW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0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TW" sz="20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altLang="zh-TW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0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TW" sz="20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altLang="zh-TW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0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TW" sz="2000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</m:e>
                    </m:d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=(</m:t>
                    </m:r>
                    <m:d>
                      <m:dPr>
                        <m:ctrlP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TW" sz="2000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altLang="zh-TW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0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TW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TW" sz="20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altLang="zh-TW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zh-TW" sz="20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TW" sz="2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zh-TW" sz="20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altLang="zh-TW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0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altLang="zh-TW" sz="20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TW" sz="20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altLang="zh-TW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0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TW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zh-TW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0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TW" sz="2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zh-TW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0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TW" sz="20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eqArr>
                      </m:e>
                    </m:d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TW" sz="2000" dirty="0" smtClean="0"/>
                  <a:t>, what is the gradients of h = f </a:t>
                </a:r>
                <a14:m>
                  <m:oMath xmlns:m="http://schemas.openxmlformats.org/officeDocument/2006/math">
                    <m:r>
                      <a:rPr lang="en-US" altLang="zh-TW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∘</m:t>
                    </m:r>
                  </m:oMath>
                </a14:m>
                <a:r>
                  <a:rPr lang="en-US" altLang="zh-TW" sz="2000" dirty="0" smtClean="0"/>
                  <a:t> g ?</a:t>
                </a:r>
              </a:p>
              <a:p>
                <a:pPr>
                  <a:buFont typeface="Wingdings" panose="05000000000000000000" pitchFamily="2" charset="2"/>
                  <a:buChar char="Ø"/>
                </a:pPr>
                <a:r>
                  <a:rPr lang="en-US" altLang="zh-TW" sz="2000" dirty="0"/>
                  <a:t> </a:t>
                </a:r>
                <a:r>
                  <a:rPr lang="en-US" altLang="zh-TW" sz="2000" dirty="0" smtClean="0"/>
                  <a:t>h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TW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altLang="zh-TW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TW" sz="20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altLang="zh-TW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0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TW" sz="20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altLang="zh-TW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0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TW" sz="20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altLang="zh-TW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0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TW" sz="2000" i="1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</m:e>
                    </m:d>
                    <m:r>
                      <a:rPr lang="en-US" altLang="zh-TW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altLang="zh-TW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altLang="zh-TW" sz="2000" i="1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sSub>
                                  <m:sSubPr>
                                    <m:ctrlPr>
                                      <a:rPr lang="en-US" altLang="zh-TW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0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TW" sz="20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zh-TW" sz="20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altLang="zh-TW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0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zh-TW" sz="20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TW" sz="20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altLang="zh-TW" sz="20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altLang="zh-TW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000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en-US" altLang="zh-TW" sz="20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TW" sz="2000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TW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0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TW" sz="20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TW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0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TW" sz="20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TW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0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TW" sz="2000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eqArr>
                          </m:e>
                        </m:d>
                      </m:e>
                    </m:d>
                    <m:r>
                      <a:rPr lang="en-US" altLang="zh-TW" sz="20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</m:t>
                    </m:r>
                    <m:d>
                      <m:dPr>
                        <m:ctrlPr>
                          <a:rPr lang="en-US" altLang="zh-TW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TW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TW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TW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TW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TW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altLang="zh-TW" sz="2000" b="0" dirty="0" smtClean="0"/>
              </a:p>
              <a:p>
                <a:pPr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TW" alt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num>
                      <m:den>
                        <m:r>
                          <a:rPr lang="zh-TW" alt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TW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0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TW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d>
                      <m:dPr>
                        <m:ctrlP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=3+2</m:t>
                    </m:r>
                    <m:sSub>
                      <m:sSubPr>
                        <m:ctrlPr>
                          <a:rPr lang="en-US" altLang="zh-TW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Sup>
                      <m:sSubSupPr>
                        <m:ctrlPr>
                          <a:rPr lang="en-US" altLang="zh-TW" sz="20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sSubSup>
                      <m:sSubSupPr>
                        <m:ctrlPr>
                          <a:rPr lang="en-US" altLang="zh-TW" sz="20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altLang="zh-TW" sz="2000" dirty="0" smtClean="0"/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TW" alt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h</m:t>
                        </m:r>
                      </m:num>
                      <m:den>
                        <m:r>
                          <a:rPr lang="zh-TW" alt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TW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TW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d>
                      <m:dPr>
                        <m:ctrlPr>
                          <a:rPr lang="en-US" altLang="zh-TW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altLang="zh-TW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6</m:t>
                    </m:r>
                    <m:r>
                      <a:rPr lang="en-US" altLang="zh-TW" sz="2000" i="1">
                        <a:latin typeface="Cambria Math" panose="02040503050406030204" pitchFamily="18" charset="0"/>
                      </a:rPr>
                      <m:t>+2</m:t>
                    </m:r>
                    <m:sSub>
                      <m:sSubPr>
                        <m:ctrlPr>
                          <a:rPr lang="en-US" altLang="zh-TW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Sup>
                      <m:sSubSupPr>
                        <m:ctrlPr>
                          <a:rPr lang="en-US" altLang="zh-TW" sz="20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sSubSup>
                      <m:sSubSupPr>
                        <m:ctrlPr>
                          <a:rPr lang="en-US" altLang="zh-TW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altLang="zh-TW" sz="2000" dirty="0" smtClean="0"/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TW" alt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h</m:t>
                        </m:r>
                      </m:num>
                      <m:den>
                        <m:r>
                          <a:rPr lang="zh-TW" alt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TW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TW" sz="20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den>
                    </m:f>
                    <m:d>
                      <m:dPr>
                        <m:ctrlPr>
                          <a:rPr lang="en-US" altLang="zh-TW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altLang="zh-TW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9</m:t>
                    </m:r>
                    <m:r>
                      <a:rPr lang="en-US" altLang="zh-TW" sz="2000" i="1">
                        <a:latin typeface="Cambria Math" panose="02040503050406030204" pitchFamily="18" charset="0"/>
                      </a:rPr>
                      <m:t>+2</m:t>
                    </m:r>
                    <m:sSub>
                      <m:sSubPr>
                        <m:ctrlPr>
                          <a:rPr lang="en-US" altLang="zh-TW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bSup>
                      <m:sSubSupPr>
                        <m:ctrlPr>
                          <a:rPr lang="en-US" altLang="zh-TW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sSubSup>
                      <m:sSubSupPr>
                        <m:ctrlPr>
                          <a:rPr lang="en-US" altLang="zh-TW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en-US" altLang="zh-TW" sz="2000" dirty="0" smtClean="0"/>
              </a:p>
              <a:p>
                <a:r>
                  <a:rPr lang="en-US" altLang="zh-TW" sz="2000" dirty="0"/>
                  <a:t> </a:t>
                </a:r>
                <a:r>
                  <a:rPr lang="en-US" altLang="zh-TW" sz="2000" dirty="0" smtClean="0"/>
                  <a:t>so the gradients are</a:t>
                </a:r>
              </a:p>
              <a:p>
                <a:pPr>
                  <a:buFont typeface="Wingdings" panose="05000000000000000000" pitchFamily="2" charset="2"/>
                  <a:buChar char="Ø"/>
                </a:pPr>
                <a:r>
                  <a:rPr lang="en-US" altLang="zh-TW" sz="2000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brk m:alnAt="7"/>
                          </m:rPr>
                          <a:rPr lang="en-US" altLang="zh-TW" sz="2000" i="1"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TW" sz="20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3+2</m:t>
                              </m:r>
                              <m:sSub>
                                <m:sSubPr>
                                  <m:ctrlPr>
                                    <a:rPr lang="en-US" altLang="zh-TW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0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TW" sz="20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altLang="zh-TW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TW" sz="20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TW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altLang="zh-TW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sSubSup>
                                <m:sSubSupPr>
                                  <m:ctrlPr>
                                    <a:rPr lang="en-US" altLang="zh-TW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TW" sz="20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TW" sz="2000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  <m:sup>
                                  <m:r>
                                    <a:rPr lang="en-US" altLang="zh-TW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mr>
                          <m:mr>
                            <m:e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6+2</m:t>
                              </m:r>
                              <m:sSub>
                                <m:sSubPr>
                                  <m:ctrlPr>
                                    <a:rPr lang="en-US" altLang="zh-TW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0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TW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altLang="zh-TW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TW" sz="20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TW" sz="20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zh-TW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sSubSup>
                                <m:sSubSupPr>
                                  <m:ctrlPr>
                                    <a:rPr lang="en-US" altLang="zh-TW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TW" sz="20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TW" sz="2000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  <m:sup>
                                  <m:r>
                                    <a:rPr lang="en-US" altLang="zh-TW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mr>
                          <m:mr>
                            <m:e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9+2</m:t>
                              </m:r>
                              <m:sSub>
                                <m:sSubPr>
                                  <m:ctrlPr>
                                    <a:rPr lang="en-US" altLang="zh-TW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0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TW" sz="2000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altLang="zh-TW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TW" sz="20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TW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altLang="zh-TW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sSubSup>
                                <m:sSubSupPr>
                                  <m:ctrlPr>
                                    <a:rPr lang="en-US" altLang="zh-TW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TW" sz="20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TW" sz="20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zh-TW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mr>
                        </m:m>
                      </m:e>
                    </m:d>
                  </m:oMath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2" t="-14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February 2022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8C392-4ECD-4528-9094-B253F9513A4D}" type="slidenum">
              <a:rPr lang="zh-TW" altLang="en-US" smtClean="0"/>
              <a:t>16</a:t>
            </a:fld>
            <a:endParaRPr lang="zh-TW" altLang="en-US"/>
          </a:p>
        </p:txBody>
      </p:sp>
      <p:sp>
        <p:nvSpPr>
          <p:cNvPr id="7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Conventional </a:t>
            </a:r>
            <a:r>
              <a:rPr lang="en-US" altLang="zh-TW" dirty="0"/>
              <a:t>Chain Rule 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52097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Multiplication of Jacobian Matrix Chain </a:t>
            </a:r>
            <a:r>
              <a:rPr lang="en-US" altLang="zh-TW" dirty="0"/>
              <a:t>Rule 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dirty="0" smtClean="0"/>
                  <a:t>The same example as above let’s calculate chain rule with multiplication of Jacobian Matrix.</a:t>
                </a:r>
              </a:p>
              <a:p>
                <a:pPr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brk m:alnAt="7"/>
                          </m:rPr>
                          <a:rPr lang="en-US" altLang="zh-TW" i="1"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zh-TW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brk m:alnAt="7"/>
                          </m:rPr>
                          <a:rPr lang="en-US" altLang="zh-TW" i="1"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TW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TW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endParaRPr lang="en-US" altLang="zh-TW" dirty="0" smtClean="0"/>
              </a:p>
              <a:p>
                <a:pPr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brk m:alnAt="7"/>
                          </m:rPr>
                          <a:rPr lang="en-US" altLang="zh-TW" i="1"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  <m:r>
                      <a:rPr lang="en-US" altLang="zh-TW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sSub>
                                  <m:sSub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eqArr>
                          </m:e>
                        </m:d>
                      </m:e>
                    </m:d>
                    <m:r>
                      <a:rPr lang="en-US" altLang="zh-TW" b="0" i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b>
                                <m:sSub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altLang="zh-TW" dirty="0" smtClean="0"/>
              </a:p>
              <a:p>
                <a:pPr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brk m:alnAt="7"/>
                          </m:rPr>
                          <a:rPr lang="en-US" altLang="zh-TW" i="1"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altLang="zh-TW" i="1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7"/>
                              </m:rPr>
                              <a:rPr lang="en-US" altLang="zh-TW" i="1">
                                <a:latin typeface="Cambria Math" panose="02040503050406030204" pitchFamily="18" charset="0"/>
                              </a:rPr>
                              <m:t>𝛻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b>
                        </m:s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brk m:alnAt="7"/>
                          </m:rPr>
                          <a:rPr lang="en-US" altLang="zh-TW" i="1"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altLang="zh-TW" i="1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altLang="zh-TW" b="0" i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b>
                                <m:sSub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mr>
                        </m:m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US" altLang="zh-TW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e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12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February 2022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8C392-4ECD-4528-9094-B253F9513A4D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12072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Useful Identities for Neural Network</a:t>
            </a:r>
            <a:endParaRPr lang="zh-TW" altLang="en-US" dirty="0"/>
          </a:p>
        </p:txBody>
      </p:sp>
      <p:sp>
        <p:nvSpPr>
          <p:cNvPr id="7" name="文字版面配置區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February 2022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8C392-4ECD-4528-9094-B253F9513A4D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93367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Matrix Times </a:t>
            </a:r>
            <a:r>
              <a:rPr lang="en-US" altLang="zh-TW" dirty="0"/>
              <a:t>C</a:t>
            </a:r>
            <a:r>
              <a:rPr lang="en-US" altLang="zh-TW" dirty="0" smtClean="0"/>
              <a:t>olumn </a:t>
            </a:r>
            <a:r>
              <a:rPr lang="en-US" altLang="zh-TW" dirty="0"/>
              <a:t>V</a:t>
            </a:r>
            <a:r>
              <a:rPr lang="en-US" altLang="zh-TW" dirty="0" smtClean="0"/>
              <a:t>ector w.r.t. </a:t>
            </a:r>
            <a:r>
              <a:rPr lang="en-US" altLang="zh-TW" dirty="0"/>
              <a:t>C</a:t>
            </a:r>
            <a:r>
              <a:rPr lang="en-US" altLang="zh-TW" dirty="0" smtClean="0"/>
              <a:t>olumn </a:t>
            </a:r>
            <a:r>
              <a:rPr lang="en-US" altLang="zh-TW" dirty="0"/>
              <a:t>V</a:t>
            </a:r>
            <a:r>
              <a:rPr lang="en-US" altLang="zh-TW" dirty="0" smtClean="0"/>
              <a:t>ector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dirty="0" smtClean="0"/>
                  <a:t>z = </a:t>
                </a:r>
                <a:r>
                  <a:rPr lang="en-US" altLang="zh-TW" dirty="0" err="1" smtClean="0"/>
                  <a:t>Wx</a:t>
                </a:r>
                <a:r>
                  <a:rPr lang="en-US" altLang="zh-TW" dirty="0" smtClean="0"/>
                  <a:t>, what is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</m:oMath>
                </a14:m>
                <a:r>
                  <a:rPr lang="zh-TW" altLang="en-US" dirty="0" smtClean="0"/>
                  <a:t> </a:t>
                </a:r>
                <a:r>
                  <a:rPr lang="en-US" altLang="zh-TW" dirty="0" smtClean="0"/>
                  <a:t>? W </a:t>
                </a:r>
                <a14:m>
                  <m:oMath xmlns:m="http://schemas.openxmlformats.org/officeDocument/2006/math">
                    <m:r>
                      <a:rPr lang="zh-TW" altLang="en-US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altLang="zh-TW" dirty="0" smtClean="0"/>
                  <a:t>, x </a:t>
                </a:r>
                <a14:m>
                  <m:oMath xmlns:m="http://schemas.openxmlformats.org/officeDocument/2006/math">
                    <m:r>
                      <a:rPr lang="zh-TW" altLang="en-US" i="1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endParaRPr lang="en-US" altLang="zh-TW" dirty="0" smtClean="0"/>
              </a:p>
              <a:p>
                <a:pPr>
                  <a:buFont typeface="Wingdings" panose="05000000000000000000" pitchFamily="2" charset="2"/>
                  <a:buChar char="Ø"/>
                </a:pPr>
                <a:r>
                  <a:rPr lang="en-US" altLang="zh-TW" dirty="0"/>
                  <a:t>z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12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+…+</m:t>
                              </m:r>
                              <m:sSub>
                                <m:sSub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+…+</m:t>
                              </m:r>
                              <m:sSub>
                                <m:sSub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𝑛𝑚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altLang="zh-TW" dirty="0"/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en-US" altLang="zh-TW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⋱</m:t>
                              </m:r>
                            </m:e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𝑛𝑚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zh-TW" dirty="0"/>
                  <a:t> = W – (1)</a:t>
                </a: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1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February 2022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8C392-4ECD-4528-9094-B253F9513A4D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25863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Course Outline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TW" dirty="0" smtClean="0">
                <a:solidFill>
                  <a:schemeClr val="bg1">
                    <a:lumMod val="75000"/>
                  </a:schemeClr>
                </a:solidFill>
              </a:rPr>
              <a:t>Introduction to Reinforcement Learning</a:t>
            </a:r>
          </a:p>
          <a:p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Markov Decision </a:t>
            </a:r>
            <a:r>
              <a:rPr lang="en-US" altLang="zh-TW" dirty="0" smtClean="0">
                <a:solidFill>
                  <a:schemeClr val="bg1">
                    <a:lumMod val="75000"/>
                  </a:schemeClr>
                </a:solidFill>
              </a:rPr>
              <a:t>Processes</a:t>
            </a:r>
          </a:p>
          <a:p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Planning by Dynamic </a:t>
            </a:r>
            <a:r>
              <a:rPr lang="en-US" altLang="zh-TW" dirty="0" smtClean="0">
                <a:solidFill>
                  <a:schemeClr val="bg1">
                    <a:lumMod val="75000"/>
                  </a:schemeClr>
                </a:solidFill>
              </a:rPr>
              <a:t>Programming</a:t>
            </a:r>
          </a:p>
          <a:p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Model-Free </a:t>
            </a:r>
            <a:r>
              <a:rPr lang="en-US" altLang="zh-TW" dirty="0" smtClean="0">
                <a:solidFill>
                  <a:schemeClr val="bg1">
                    <a:lumMod val="75000"/>
                  </a:schemeClr>
                </a:solidFill>
              </a:rPr>
              <a:t>Prediction</a:t>
            </a:r>
          </a:p>
          <a:p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Model-Free </a:t>
            </a:r>
            <a:r>
              <a:rPr lang="en-US" altLang="zh-TW" dirty="0" smtClean="0">
                <a:solidFill>
                  <a:schemeClr val="bg1">
                    <a:lumMod val="75000"/>
                  </a:schemeClr>
                </a:solidFill>
              </a:rPr>
              <a:t>Control</a:t>
            </a:r>
          </a:p>
          <a:p>
            <a:r>
              <a:rPr lang="en-US" altLang="zh-TW" dirty="0" smtClean="0"/>
              <a:t>Neural Network</a:t>
            </a:r>
          </a:p>
          <a:p>
            <a:r>
              <a:rPr lang="en-US" altLang="zh-TW" dirty="0"/>
              <a:t>Value Function </a:t>
            </a:r>
            <a:r>
              <a:rPr lang="en-US" altLang="zh-TW" dirty="0" smtClean="0"/>
              <a:t>Approximation</a:t>
            </a:r>
          </a:p>
          <a:p>
            <a:r>
              <a:rPr lang="en-US" altLang="zh-TW" dirty="0" smtClean="0"/>
              <a:t>Policy Gradient</a:t>
            </a:r>
          </a:p>
          <a:p>
            <a:r>
              <a:rPr lang="en-US" altLang="zh-TW" dirty="0" smtClean="0"/>
              <a:t>Actor-Critic Algorithm</a:t>
            </a:r>
          </a:p>
          <a:p>
            <a:r>
              <a:rPr lang="en-US" altLang="zh-TW" dirty="0" smtClean="0"/>
              <a:t>Dialog System (Including </a:t>
            </a:r>
            <a:r>
              <a:rPr lang="en-US" altLang="zh-TW" dirty="0" err="1" smtClean="0"/>
              <a:t>MultiModal</a:t>
            </a:r>
            <a:r>
              <a:rPr lang="en-US" altLang="zh-TW" dirty="0" smtClean="0"/>
              <a:t> Dialog System)</a:t>
            </a:r>
          </a:p>
          <a:p>
            <a:endParaRPr lang="en-US" altLang="zh-TW" dirty="0" smtClean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February 2022</a:t>
            </a:r>
            <a:endParaRPr lang="zh-TW" alt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5ACBE-646A-47C1-AE77-0176D1C48DE1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29456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Row Vector </a:t>
            </a:r>
            <a:r>
              <a:rPr lang="en-US" altLang="zh-TW" dirty="0"/>
              <a:t>T</a:t>
            </a:r>
            <a:r>
              <a:rPr lang="en-US" altLang="zh-TW" dirty="0" smtClean="0"/>
              <a:t>imes </a:t>
            </a:r>
            <a:r>
              <a:rPr lang="en-US" altLang="zh-TW" dirty="0"/>
              <a:t>M</a:t>
            </a:r>
            <a:r>
              <a:rPr lang="en-US" altLang="zh-TW" dirty="0" smtClean="0"/>
              <a:t>atrix w.r.t. </a:t>
            </a:r>
            <a:r>
              <a:rPr lang="en-US" altLang="zh-TW" dirty="0"/>
              <a:t>R</a:t>
            </a:r>
            <a:r>
              <a:rPr lang="en-US" altLang="zh-TW" dirty="0" smtClean="0"/>
              <a:t>ow </a:t>
            </a:r>
            <a:r>
              <a:rPr lang="en-US" altLang="zh-TW" dirty="0"/>
              <a:t>V</a:t>
            </a:r>
            <a:r>
              <a:rPr lang="en-US" altLang="zh-TW" dirty="0" smtClean="0"/>
              <a:t>ector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dirty="0" smtClean="0"/>
                  <a:t>z = </a:t>
                </a:r>
                <a:r>
                  <a:rPr lang="en-US" altLang="zh-TW" dirty="0" err="1" smtClean="0"/>
                  <a:t>xW</a:t>
                </a:r>
                <a:r>
                  <a:rPr lang="en-US" altLang="zh-TW" dirty="0" smtClean="0"/>
                  <a:t>, </a:t>
                </a:r>
                <a:r>
                  <a:rPr lang="en-US" altLang="zh-TW" dirty="0"/>
                  <a:t>what is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/>
                  <a:t>? W </a:t>
                </a:r>
                <a14:m>
                  <m:oMath xmlns:m="http://schemas.openxmlformats.org/officeDocument/2006/math">
                    <m:r>
                      <a:rPr lang="zh-TW" altLang="en-US" i="1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altLang="zh-TW" dirty="0"/>
                  <a:t>, x </a:t>
                </a:r>
                <a14:m>
                  <m:oMath xmlns:m="http://schemas.openxmlformats.org/officeDocument/2006/math">
                    <m:r>
                      <a:rPr lang="zh-TW" altLang="en-US" i="1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1∗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altLang="zh-TW" dirty="0" smtClean="0"/>
              </a:p>
              <a:p>
                <a:pPr>
                  <a:buFont typeface="Wingdings" panose="05000000000000000000" pitchFamily="2" charset="2"/>
                  <a:buChar char="Ø"/>
                </a:pPr>
                <a:r>
                  <a:rPr lang="en-US" altLang="zh-TW" dirty="0"/>
                  <a:t> z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21</m:t>
                                  </m:r>
                                </m:sub>
                              </m:s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+…+</m:t>
                              </m:r>
                              <m:sSub>
                                <m:sSub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altLang="zh-TW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+…+</m:t>
                              </m:r>
                              <m:sSub>
                                <m:sSub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𝑛𝑚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altLang="zh-TW" dirty="0"/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en-US" altLang="zh-TW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⋱</m:t>
                              </m:r>
                            </m:e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𝑛𝑚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zh-TW" dirty="0"/>
                  <a:t>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i="1" dirty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altLang="zh-TW" i="1" dirty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altLang="zh-TW" dirty="0"/>
                  <a:t> – (2)</a:t>
                </a:r>
              </a:p>
              <a:p>
                <a:endParaRPr lang="en-US" altLang="zh-TW" dirty="0" smtClean="0"/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1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February 2022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8C392-4ECD-4528-9094-B253F9513A4D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73061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A </a:t>
            </a:r>
            <a:r>
              <a:rPr lang="en-US" altLang="zh-TW" dirty="0"/>
              <a:t>V</a:t>
            </a:r>
            <a:r>
              <a:rPr lang="en-US" altLang="zh-TW" dirty="0" smtClean="0"/>
              <a:t>ector w.r.t. </a:t>
            </a:r>
            <a:r>
              <a:rPr lang="en-US" altLang="zh-TW" dirty="0"/>
              <a:t>I</a:t>
            </a:r>
            <a:r>
              <a:rPr lang="en-US" altLang="zh-TW" dirty="0" smtClean="0"/>
              <a:t>tself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dirty="0" smtClean="0"/>
                  <a:t>z = x, </a:t>
                </a:r>
                <a:r>
                  <a:rPr lang="en-US" altLang="zh-TW" dirty="0"/>
                  <a:t>what is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 smtClean="0"/>
                  <a:t>?</a:t>
                </a:r>
              </a:p>
              <a:p>
                <a:pPr>
                  <a:buFont typeface="Wingdings" panose="05000000000000000000" pitchFamily="2" charset="2"/>
                  <a:buChar char="Ø"/>
                </a:pPr>
                <a:r>
                  <a:rPr lang="en-US" altLang="zh-TW" dirty="0"/>
                  <a:t>z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eqArr>
                                <m:eqArr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sSub>
                                    <m:sSubPr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eqArr>
                            </m:e>
                          </m:mr>
                          <m:m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altLang="zh-TW" dirty="0" smtClean="0"/>
              </a:p>
              <a:p>
                <a:pPr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</m:oMath>
                </a14:m>
                <a:r>
                  <a:rPr lang="en-US" altLang="zh-TW" dirty="0"/>
                  <a:t>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eqArr>
                                <m:eqArr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10⋯0</m:t>
                                  </m:r>
                                </m:e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0 1⋯0</m:t>
                                  </m:r>
                                </m:e>
                              </m:eqArr>
                            </m:e>
                          </m:mr>
                          <m:m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00⋯1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zh-TW" dirty="0"/>
                  <a:t> = I</a:t>
                </a:r>
              </a:p>
              <a:p>
                <a:r>
                  <a:rPr lang="en-US" altLang="zh-TW" dirty="0"/>
                  <a:t>Thus,</a:t>
                </a:r>
                <a:r>
                  <a:rPr lang="zh-TW" altLang="en-US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</m:oMath>
                </a14:m>
                <a:r>
                  <a:rPr lang="en-US" altLang="zh-TW" dirty="0"/>
                  <a:t> = I, which is an identity matrix. – (3)</a:t>
                </a: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1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February 2022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8C392-4ECD-4528-9094-B253F9513A4D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8129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Elementwise Function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dirty="0" smtClean="0"/>
                  <a:t>z = f(x), </a:t>
                </a:r>
                <a:r>
                  <a:rPr lang="en-US" altLang="zh-TW" dirty="0"/>
                  <a:t>what is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 smtClean="0"/>
                  <a:t>?</a:t>
                </a:r>
              </a:p>
              <a:p>
                <a:pPr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TW" dirty="0"/>
                      <m:t>z</m:t>
                    </m:r>
                    <m:r>
                      <m:rPr>
                        <m:nor/>
                      </m:rPr>
                      <a:rPr lang="en-US" altLang="zh-TW" dirty="0"/>
                      <m:t> = </m:t>
                    </m:r>
                    <m:d>
                      <m:dPr>
                        <m:begChr m:val="["/>
                        <m:endChr m:val="]"/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eqArr>
                                <m:eqArr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sSub>
                                    <m:sSubPr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e>
                                  <m:sSub>
                                    <m:sSubPr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eqArr>
                            </m:e>
                          </m:mr>
                          <m:m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altLang="zh-TW" dirty="0" smtClean="0"/>
              </a:p>
              <a:p>
                <a:pPr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</m:oMath>
                </a14:m>
                <a:r>
                  <a:rPr lang="en-US" altLang="zh-TW" dirty="0"/>
                  <a:t>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eqArr>
                                <m:eqArr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sSup>
                                    <m:sSupPr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p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e>
                                  <m:sSup>
                                    <m:sSupPr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p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eqArr>
                            </m:e>
                          </m:mr>
                          <m:m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p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altLang="zh-TW" dirty="0" smtClean="0"/>
              </a:p>
              <a:p>
                <a:r>
                  <a:rPr lang="en-US" altLang="zh-TW" dirty="0"/>
                  <a:t>Thus,</a:t>
                </a:r>
                <a:r>
                  <a:rPr lang="zh-TW" altLang="en-US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</m:oMath>
                </a14:m>
                <a:r>
                  <a:rPr lang="en-US" altLang="zh-TW" dirty="0"/>
                  <a:t> = </a:t>
                </a:r>
                <a:r>
                  <a:rPr lang="en-US" altLang="zh-TW" dirty="0" err="1"/>
                  <a:t>diag</a:t>
                </a:r>
                <a:r>
                  <a:rPr lang="en-US" altLang="zh-TW" dirty="0"/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TW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altLang="zh-TW" dirty="0"/>
                  <a:t>) – (4</a:t>
                </a:r>
                <a:r>
                  <a:rPr lang="en-US" altLang="zh-TW" dirty="0" smtClean="0"/>
                  <a:t>)</a:t>
                </a:r>
                <a:endParaRPr lang="en-US" altLang="zh-TW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1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February 2022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8C392-4ECD-4528-9094-B253F9513A4D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49823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Matrix T</a:t>
            </a:r>
            <a:r>
              <a:rPr lang="en-US" altLang="zh-TW" dirty="0" smtClean="0"/>
              <a:t>imes </a:t>
            </a:r>
            <a:r>
              <a:rPr lang="en-US" altLang="zh-TW" dirty="0"/>
              <a:t>C</a:t>
            </a:r>
            <a:r>
              <a:rPr lang="en-US" altLang="zh-TW" dirty="0" smtClean="0"/>
              <a:t>olumn </a:t>
            </a:r>
            <a:r>
              <a:rPr lang="en-US" altLang="zh-TW" dirty="0"/>
              <a:t>Vector w.r.t M</a:t>
            </a:r>
            <a:r>
              <a:rPr lang="en-US" altLang="zh-TW" dirty="0" smtClean="0"/>
              <a:t>atrix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dirty="0" smtClean="0"/>
                  <a:t>z = </a:t>
                </a:r>
                <a:r>
                  <a:rPr lang="en-US" altLang="zh-TW" dirty="0" err="1"/>
                  <a:t>Wx</a:t>
                </a:r>
                <a:r>
                  <a:rPr lang="en-US" altLang="zh-TW" dirty="0"/>
                  <a:t>, </a:t>
                </a:r>
                <a14:m>
                  <m:oMath xmlns:m="http://schemas.openxmlformats.org/officeDocument/2006/math">
                    <m:r>
                      <a:rPr lang="zh-TW" altLang="en-US" i="1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𝐽</m:t>
                        </m:r>
                      </m:num>
                      <m:den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𝑧</m:t>
                        </m:r>
                      </m:den>
                    </m:f>
                  </m:oMath>
                </a14:m>
                <a:r>
                  <a:rPr lang="en-US" altLang="zh-TW" dirty="0"/>
                  <a:t>, what is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𝐽</m:t>
                        </m:r>
                      </m:num>
                      <m:den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𝑊</m:t>
                        </m:r>
                      </m:den>
                    </m:f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/>
                  <a:t>? W </a:t>
                </a:r>
                <a14:m>
                  <m:oMath xmlns:m="http://schemas.openxmlformats.org/officeDocument/2006/math">
                    <m:r>
                      <a:rPr lang="zh-TW" altLang="en-US" i="1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altLang="zh-TW" dirty="0"/>
                  <a:t>, x </a:t>
                </a:r>
                <a14:m>
                  <m:oMath xmlns:m="http://schemas.openxmlformats.org/officeDocument/2006/math">
                    <m:r>
                      <a:rPr lang="zh-TW" altLang="en-US" i="1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endParaRPr lang="en-US" altLang="zh-TW" dirty="0" smtClean="0"/>
              </a:p>
              <a:p>
                <a:pPr>
                  <a:buFont typeface="Wingdings" panose="05000000000000000000" pitchFamily="2" charset="2"/>
                  <a:buChar char="Ø"/>
                </a:pPr>
                <a:r>
                  <a:rPr lang="en-US" dirty="0"/>
                  <a:t>z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+…+</m:t>
                              </m:r>
                              <m:sSub>
                                <m:sSub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+…+</m:t>
                              </m:r>
                              <m:sSub>
                                <m:sSub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𝑛𝑚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altLang="zh-TW" dirty="0" smtClean="0"/>
              </a:p>
              <a:p>
                <a:pPr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𝐽</m:t>
                        </m:r>
                      </m:num>
                      <m:den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TW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11</m:t>
                            </m:r>
                          </m:sub>
                        </m:sSub>
                      </m:den>
                    </m:f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𝐽</m:t>
                        </m:r>
                      </m:num>
                      <m:den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den>
                    </m:f>
                  </m:oMath>
                </a14:m>
                <a:r>
                  <a:rPr lang="en-US" altLang="zh-TW" dirty="0" smtClean="0"/>
                  <a:t> *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11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altLang="zh-TW" dirty="0" smtClean="0"/>
                  <a:t>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f>
                                <m:f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TW" alt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num>
                                <m:den>
                                  <m:r>
                                    <a:rPr lang="zh-TW" alt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f>
                                <m:f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TW" alt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num>
                                <m:den>
                                  <m:r>
                                    <a:rPr lang="zh-TW" alt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zh-TW" dirty="0" smtClean="0"/>
                  <a:t> *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eqArr>
                                <m:eqArr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sSub>
                                    <m:sSubPr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eqAr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zh-TW" dirty="0" smtClean="0"/>
                  <a:t> 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𝐽</m:t>
                        </m:r>
                      </m:num>
                      <m:den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 smtClean="0"/>
                  <a:t> *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 smtClean="0"/>
              </a:p>
              <a:p>
                <a:r>
                  <a:rPr lang="en-US" dirty="0" smtClean="0"/>
                  <a:t>….</a:t>
                </a:r>
                <a:endParaRPr lang="en-US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February 2022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89F5F7-6250-42AC-86EC-F0DAF8EB0F02}" type="slidenum">
              <a:rPr lang="zh-TW" altLang="en-US" smtClean="0"/>
              <a:t>23</a:t>
            </a:fld>
            <a:endParaRPr lang="zh-TW" altLang="en-US"/>
          </a:p>
        </p:txBody>
      </p:sp>
      <p:sp>
        <p:nvSpPr>
          <p:cNvPr id="7" name="右大括弧 6"/>
          <p:cNvSpPr/>
          <p:nvPr/>
        </p:nvSpPr>
        <p:spPr>
          <a:xfrm>
            <a:off x="5008418" y="3956857"/>
            <a:ext cx="78971" cy="764772"/>
          </a:xfrm>
          <a:prstGeom prst="righ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矩形 7"/>
          <p:cNvSpPr/>
          <p:nvPr/>
        </p:nvSpPr>
        <p:spPr>
          <a:xfrm>
            <a:off x="5087389" y="3506037"/>
            <a:ext cx="3795354" cy="3158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m</a:t>
            </a:r>
            <a:r>
              <a:rPr lang="en-US" dirty="0" smtClean="0">
                <a:solidFill>
                  <a:srgbClr val="FF0000"/>
                </a:solidFill>
              </a:rPr>
              <a:t> - 1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7382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Matrix </a:t>
            </a:r>
            <a:r>
              <a:rPr lang="en-US" altLang="zh-TW" dirty="0" smtClean="0"/>
              <a:t>Times </a:t>
            </a:r>
            <a:r>
              <a:rPr lang="en-US" altLang="zh-TW" dirty="0"/>
              <a:t>C</a:t>
            </a:r>
            <a:r>
              <a:rPr lang="en-US" altLang="zh-TW" dirty="0" smtClean="0"/>
              <a:t>olumn </a:t>
            </a:r>
            <a:r>
              <a:rPr lang="en-US" altLang="zh-TW" dirty="0"/>
              <a:t>Vector w.r.t M</a:t>
            </a:r>
            <a:r>
              <a:rPr lang="en-US" altLang="zh-TW" dirty="0" smtClean="0"/>
              <a:t>atrix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Therefore,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𝐽</m:t>
                        </m:r>
                      </m:num>
                      <m:den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𝑊</m:t>
                        </m:r>
                      </m:den>
                    </m:f>
                  </m:oMath>
                </a14:m>
                <a:r>
                  <a:rPr lang="en-US" dirty="0" smtClean="0"/>
                  <a:t>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f>
                                <m:f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TW" alt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num>
                                <m:den>
                                  <m:r>
                                    <a:rPr lang="zh-TW" alt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m:rPr>
                                  <m:nor/>
                                </m:rPr>
                                <a:rPr lang="en-US" dirty="0"/>
                                <m:t> ∗ </m:t>
                              </m:r>
                              <m:sSub>
                                <m:sSub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 ,</m:t>
                              </m:r>
                              <m:f>
                                <m:f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TW" alt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num>
                                <m:den>
                                  <m:r>
                                    <a:rPr lang="zh-TW" alt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altLang="zh-TW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m:rPr>
                                  <m:nor/>
                                </m:rPr>
                                <a:rPr lang="en-US" dirty="0"/>
                                <m:t> ∗ </m:t>
                              </m:r>
                              <m:sSub>
                                <m:sSub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i="1" smtClean="0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f>
                                <m:f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TW" alt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num>
                                <m:den>
                                  <m:r>
                                    <a:rPr lang="zh-TW" alt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m:rPr>
                                  <m:nor/>
                                </m:rPr>
                                <a:rPr lang="en-US" dirty="0"/>
                                <m:t> ∗ </m:t>
                              </m:r>
                              <m:sSub>
                                <m:sSub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f>
                                <m:f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TW" alt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num>
                                <m:den>
                                  <m:r>
                                    <a:rPr lang="zh-TW" alt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m:rPr>
                                  <m:nor/>
                                </m:rPr>
                                <a:rPr lang="en-US" dirty="0"/>
                                <m:t> ∗ </m:t>
                              </m:r>
                              <m:sSub>
                                <m:sSub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 ,</m:t>
                              </m:r>
                              <m:f>
                                <m:f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TW" alt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num>
                                <m:den>
                                  <m:r>
                                    <a:rPr lang="zh-TW" alt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m:rPr>
                                  <m:nor/>
                                </m:rPr>
                                <a:rPr lang="en-US" dirty="0"/>
                                <m:t> ∗ </m:t>
                              </m:r>
                              <m:sSub>
                                <m:sSub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,…,</m:t>
                              </m:r>
                              <m:f>
                                <m:f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TW" alt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num>
                                <m:den>
                                  <m:r>
                                    <a:rPr lang="zh-TW" alt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m:rPr>
                                  <m:nor/>
                                </m:rPr>
                                <a:rPr lang="en-US" dirty="0"/>
                                <m:t> ∗ </m:t>
                              </m:r>
                              <m:sSub>
                                <m:sSub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 smtClean="0"/>
                  <a:t>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f>
                              <m:f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zh-TW" altLang="en-US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𝐽</m:t>
                                </m:r>
                              </m:num>
                              <m:den>
                                <m:r>
                                  <a:rPr lang="zh-TW" altLang="en-US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den>
                            </m:f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⋮</m:t>
                            </m:r>
                          </m:e>
                          <m:e>
                            <m:f>
                              <m:f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zh-TW" altLang="en-US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𝐽</m:t>
                                </m:r>
                              </m:num>
                              <m:den>
                                <m:r>
                                  <a:rPr lang="zh-TW" altLang="en-US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den>
                            </m:f>
                          </m:e>
                        </m:eqArr>
                      </m:e>
                    </m:d>
                  </m:oMath>
                </a14:m>
                <a:r>
                  <a:rPr lang="en-US" dirty="0" smtClean="0"/>
                  <a:t> 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 smtClean="0"/>
                  <a:t>,</a:t>
                </a:r>
                <a:r>
                  <a:rPr lang="en-US" altLang="zh-TW" dirty="0"/>
                  <a:t>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…</m:t>
                    </m:r>
                  </m:oMath>
                </a14:m>
                <a:r>
                  <a:rPr lang="en-US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dirty="0" smtClean="0"/>
                  <a:t>] =</a:t>
                </a:r>
                <a14:m>
                  <m:oMath xmlns:m="http://schemas.openxmlformats.org/officeDocument/2006/math">
                    <m:r>
                      <a:rPr lang="zh-TW" altLang="en-US" i="1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dirty="0" smtClean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12" t="-5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February 2022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89F5F7-6250-42AC-86EC-F0DAF8EB0F02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98995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Derivative of Cross-Entropy </a:t>
            </a:r>
            <a:r>
              <a:rPr lang="en-US" altLang="zh-TW" dirty="0" smtClean="0"/>
              <a:t>Loss </a:t>
            </a:r>
            <a:r>
              <a:rPr lang="en-US" altLang="zh-TW" dirty="0"/>
              <a:t>w.r.t </a:t>
            </a:r>
            <a:r>
              <a:rPr lang="en-US" altLang="zh-TW" dirty="0" smtClean="0"/>
              <a:t>x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dirty="0" smtClean="0"/>
                  <a:t>J =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−</m:t>
                    </m:r>
                    <m:func>
                      <m:func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TW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</m:e>
                    </m:func>
                    <m:r>
                      <a:rPr lang="en-US" altLang="zh-TW" i="1">
                        <a:latin typeface="Cambria Math" panose="02040503050406030204" pitchFamily="18" charset="0"/>
                      </a:rPr>
                      <m:t>=−</m:t>
                    </m:r>
                    <m:r>
                      <m:rPr>
                        <m:sty m:val="p"/>
                      </m:rPr>
                      <a:rPr lang="en-US" altLang="zh-TW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⁡</m:t>
                    </m:r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func>
                              <m:func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zh-TW">
                                    <a:latin typeface="Cambria Math" panose="02040503050406030204" pitchFamily="18" charset="0"/>
                                  </a:rPr>
                                  <m:t>exp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  <m:t>𝑊</m:t>
                                        </m:r>
                                      </m:e>
                                      <m:sub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e>
                            </m:func>
                          </m:num>
                          <m:den>
                            <m:nary>
                              <m:naryPr>
                                <m:chr m:val="∑"/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>
                                        <a:latin typeface="Cambria Math" panose="02040503050406030204" pitchFamily="18" charset="0"/>
                                      </a:rPr>
                                      <m:t>exp</m:t>
                                    </m:r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⁡(</m:t>
                                    </m:r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nary>
                          </m:den>
                        </m:f>
                      </m:e>
                    </m:d>
                  </m:oMath>
                </a14:m>
                <a:r>
                  <a:rPr lang="en-US" altLang="zh-TW" dirty="0" smtClean="0"/>
                  <a:t>, what </a:t>
                </a:r>
                <a:r>
                  <a:rPr lang="en-US" altLang="zh-TW" dirty="0"/>
                  <a:t>is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𝐽</m:t>
                        </m:r>
                      </m:num>
                      <m:den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en-US" altLang="zh-TW" i="1">
                        <a:latin typeface="Cambria Math" panose="02040503050406030204" pitchFamily="18" charset="0"/>
                      </a:rPr>
                      <m:t>?</m:t>
                    </m:r>
                  </m:oMath>
                </a14:m>
                <a:endParaRPr lang="en-US" dirty="0" smtClean="0"/>
              </a:p>
              <a:p>
                <a:pPr>
                  <a:buFont typeface="Wingdings" panose="05000000000000000000" pitchFamily="2" charset="2"/>
                  <a:buChar char="Ø"/>
                </a:pPr>
                <a:r>
                  <a:rPr lang="en-US" dirty="0" smtClean="0"/>
                  <a:t>J = -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altLang="zh-TW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 smtClean="0"/>
                  <a:t> +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⁡</m:t>
                    </m:r>
                    <m:d>
                      <m:d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zh-TW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TW">
                                    <a:latin typeface="Cambria Math" panose="02040503050406030204" pitchFamily="18" charset="0"/>
                                  </a:rPr>
                                  <m:t>exp</m:t>
                                </m:r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⁡(</m:t>
                                </m:r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e>
                    </m:d>
                  </m:oMath>
                </a14:m>
                <a:endParaRPr lang="en-US" dirty="0" smtClean="0"/>
              </a:p>
              <a:p>
                <a:pPr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𝐽</m:t>
                        </m:r>
                      </m:num>
                      <m:den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</m:oMath>
                </a14:m>
                <a:r>
                  <a:rPr lang="en-US" dirty="0" smtClean="0"/>
                  <a:t>= -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dirty="0" smtClean="0"/>
                  <a:t>+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TW">
                                <a:latin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</m:num>
                      <m:den>
                        <m:nary>
                          <m:naryPr>
                            <m:chr m:val="∑"/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zh-TW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TW">
                                    <a:latin typeface="Cambria Math" panose="02040503050406030204" pitchFamily="18" charset="0"/>
                                  </a:rPr>
                                  <m:t>exp</m:t>
                                </m:r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⁡(</m:t>
                                </m:r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den>
                    </m:f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endParaRPr lang="en-US" dirty="0" smtClean="0"/>
              </a:p>
              <a:p>
                <a:endParaRPr lang="en-US" dirty="0" smtClean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February 2022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89F5F7-6250-42AC-86EC-F0DAF8EB0F02}" type="slidenum">
              <a:rPr lang="zh-TW" altLang="en-US" smtClean="0"/>
              <a:t>25</a:t>
            </a:fld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1620982" y="3117273"/>
            <a:ext cx="548640" cy="53201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矩形 7"/>
          <p:cNvSpPr/>
          <p:nvPr/>
        </p:nvSpPr>
        <p:spPr>
          <a:xfrm>
            <a:off x="1255222" y="4039307"/>
            <a:ext cx="3034146" cy="9060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Identity 1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4781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Derivative of Cross-Entropy Loss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dirty="0" smtClean="0"/>
                  <a:t>J =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US" altLang="zh-TW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⁡</m:t>
                    </m:r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func>
                              <m:func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zh-TW">
                                    <a:latin typeface="Cambria Math" panose="02040503050406030204" pitchFamily="18" charset="0"/>
                                  </a:rPr>
                                  <m:t>exp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func>
                          </m:num>
                          <m:den>
                            <m:nary>
                              <m:naryPr>
                                <m:chr m:val="∑"/>
                                <m:ctrlPr>
                                  <a:rPr lang="en-US" altLang="zh-TW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>
                                        <a:latin typeface="Cambria Math" panose="02040503050406030204" pitchFamily="18" charset="0"/>
                                      </a:rPr>
                                      <m:t>exp</m:t>
                                    </m:r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⁡(</m:t>
                                    </m:r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nary>
                          </m:den>
                        </m:f>
                      </m:e>
                    </m:d>
                  </m:oMath>
                </a14:m>
                <a:r>
                  <a:rPr lang="en-US" altLang="zh-TW" dirty="0"/>
                  <a:t>, what is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𝐽</m:t>
                        </m:r>
                      </m:num>
                      <m:den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TW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altLang="zh-TW" i="1">
                        <a:latin typeface="Cambria Math" panose="02040503050406030204" pitchFamily="18" charset="0"/>
                      </a:rPr>
                      <m:t>?</m:t>
                    </m:r>
                  </m:oMath>
                </a14:m>
                <a:endParaRPr lang="en-US" dirty="0" smtClean="0"/>
              </a:p>
              <a:p>
                <a:pPr>
                  <a:buFont typeface="Wingdings" panose="05000000000000000000" pitchFamily="2" charset="2"/>
                  <a:buChar char="Ø"/>
                </a:pPr>
                <a:r>
                  <a:rPr lang="en-US" dirty="0"/>
                  <a:t>J = -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+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smtClean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⁡</m:t>
                    </m:r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zh-TW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TW">
                                    <a:latin typeface="Cambria Math" panose="02040503050406030204" pitchFamily="18" charset="0"/>
                                  </a:rPr>
                                  <m:t>exp</m:t>
                                </m:r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⁡(</m:t>
                                </m:r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e>
                    </m:d>
                  </m:oMath>
                </a14:m>
                <a:endParaRPr lang="en-US" dirty="0" smtClean="0"/>
              </a:p>
              <a:p>
                <a:pPr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𝐽</m:t>
                        </m:r>
                      </m:num>
                      <m:den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 smtClean="0"/>
                  <a:t> = -1 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TW">
                                <a:latin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zh-TW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</m:num>
                      <m:den>
                        <m:nary>
                          <m:naryPr>
                            <m:chr m:val="∑"/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zh-TW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TW">
                                    <a:latin typeface="Cambria Math" panose="02040503050406030204" pitchFamily="18" charset="0"/>
                                  </a:rPr>
                                  <m:t>exp</m:t>
                                </m:r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⁡(</m:t>
                                </m:r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den>
                    </m:f>
                  </m:oMath>
                </a14:m>
                <a:r>
                  <a:rPr lang="en-US" dirty="0" smtClean="0"/>
                  <a:t> </a:t>
                </a:r>
              </a:p>
              <a:p>
                <a:pPr>
                  <a:buFont typeface="Wingdings" panose="05000000000000000000" pitchFamily="2" charset="2"/>
                  <a:buChar char="Ø"/>
                </a:pPr>
                <a:r>
                  <a:rPr lang="en-US" dirty="0" smtClean="0"/>
                  <a:t>      = -1 + </a:t>
                </a:r>
                <a:r>
                  <a:rPr lang="en-US" dirty="0" err="1" smtClean="0"/>
                  <a:t>softmax</a:t>
                </a:r>
                <a:r>
                  <a:rPr lang="en-US" dirty="0" smtClean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 smtClean="0"/>
                  <a:t>)</a:t>
                </a:r>
              </a:p>
              <a:p>
                <a:pPr>
                  <a:buFont typeface="Wingdings" panose="05000000000000000000" pitchFamily="2" charset="2"/>
                  <a:buChar char="Ø"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February 2022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89F5F7-6250-42AC-86EC-F0DAF8EB0F02}" type="slidenum">
              <a:rPr lang="zh-TW" altLang="en-US" smtClean="0"/>
              <a:t>26</a:t>
            </a:fld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2310938" y="2959331"/>
            <a:ext cx="1429789" cy="81464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191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Derivative </a:t>
            </a:r>
            <a:r>
              <a:rPr lang="en-US" altLang="zh-TW" dirty="0" smtClean="0"/>
              <a:t>of Sigmoid Function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dirty="0" smtClean="0"/>
                  <a:t>f(z) =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1−</m:t>
                        </m:r>
                        <m:func>
                          <m:func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TW">
                                <a:latin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(−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den>
                    </m:f>
                  </m:oMath>
                </a14:m>
                <a:r>
                  <a:rPr lang="en-US" altLang="zh-TW" dirty="0"/>
                  <a:t>, what is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den>
                    </m:f>
                    <m:r>
                      <a:rPr lang="en-US" altLang="zh-TW" i="1">
                        <a:latin typeface="Cambria Math" panose="02040503050406030204" pitchFamily="18" charset="0"/>
                      </a:rPr>
                      <m:t>?</m:t>
                    </m:r>
                  </m:oMath>
                </a14:m>
                <a:endParaRPr lang="en-US" altLang="zh-TW" dirty="0" smtClean="0"/>
              </a:p>
              <a:p>
                <a:pPr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𝑧</m:t>
                        </m:r>
                      </m:den>
                    </m:f>
                    <m:r>
                      <a:rPr lang="en-US" altLang="zh-TW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altLang="zh-TW" b="0" i="0" smtClean="0">
                            <a:latin typeface="Cambria Math" panose="02040503050406030204" pitchFamily="18" charset="0"/>
                          </a:rPr>
                          <m:t>exp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⁡(−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sSup>
                          <m:sSupPr>
                            <m:ctrlPr>
                              <a:rPr lang="en-US" altLang="zh-TW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altLang="zh-TW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func>
                                  <m:func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zh-TW">
                                        <a:latin typeface="Cambria Math" panose="02040503050406030204" pitchFamily="18" charset="0"/>
                                      </a:rPr>
                                      <m:t>exp</m:t>
                                    </m:r>
                                  </m:fName>
                                  <m:e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(−</m:t>
                                    </m:r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func>
                              </m:e>
                            </m:d>
                          </m:e>
                          <m:sup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dirty="0" smtClean="0"/>
              </a:p>
              <a:p>
                <a:pPr marL="0" indent="0">
                  <a:buNone/>
                </a:pPr>
                <a:r>
                  <a:rPr lang="en-US" dirty="0" smtClean="0"/>
                  <a:t>        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−</m:t>
                        </m:r>
                        <m:func>
                          <m:func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TW">
                                <a:latin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d>
                          </m:e>
                        </m:func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+1 −1</m:t>
                        </m:r>
                      </m:num>
                      <m:den>
                        <m:sSup>
                          <m:sSup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func>
                                  <m:func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zh-TW">
                                        <a:latin typeface="Cambria Math" panose="02040503050406030204" pitchFamily="18" charset="0"/>
                                      </a:rPr>
                                      <m:t>exp</m:t>
                                    </m:r>
                                  </m:fName>
                                  <m:e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(−</m:t>
                                    </m:r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func>
                              </m:e>
                            </m:d>
                          </m:e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dirty="0" smtClean="0"/>
              </a:p>
              <a:p>
                <a:pPr marL="0" indent="0">
                  <a:buNone/>
                </a:pPr>
                <a:r>
                  <a:rPr lang="en-US" dirty="0" smtClean="0"/>
                  <a:t>        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1−</m:t>
                        </m:r>
                        <m:func>
                          <m:func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TW">
                                <a:latin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(−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den>
                    </m:f>
                  </m:oMath>
                </a14:m>
                <a:r>
                  <a:rPr lang="en-US" dirty="0" smtClean="0"/>
                  <a:t> *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−</m:t>
                        </m:r>
                        <m:func>
                          <m:func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TW">
                                <a:latin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d>
                          </m:e>
                        </m:func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+1 −1</m:t>
                        </m:r>
                      </m:num>
                      <m:den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1−</m:t>
                        </m:r>
                        <m:func>
                          <m:func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TW">
                                <a:latin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(−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den>
                    </m:f>
                  </m:oMath>
                </a14:m>
                <a:endParaRPr lang="en-US" dirty="0" smtClean="0"/>
              </a:p>
              <a:p>
                <a:pPr marL="0" indent="0">
                  <a:buNone/>
                </a:pPr>
                <a:r>
                  <a:rPr lang="en-US" dirty="0"/>
                  <a:t> </a:t>
                </a:r>
                <a:r>
                  <a:rPr lang="en-US" dirty="0" smtClean="0"/>
                  <a:t>       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1−</m:t>
                        </m:r>
                        <m:func>
                          <m:func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TW">
                                <a:latin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(−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den>
                    </m:f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∗</m:t>
                    </m:r>
                    <m:d>
                      <m:dPr>
                        <m:begChr m:val="["/>
                        <m:endChr m:val="]"/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d>
                          <m:d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num>
                              <m:den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func>
                                  <m:func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zh-TW">
                                        <a:latin typeface="Cambria Math" panose="02040503050406030204" pitchFamily="18" charset="0"/>
                                      </a:rPr>
                                      <m:t>exp</m:t>
                                    </m:r>
                                  </m:fName>
                                  <m:e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(−</m:t>
                                    </m:r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func>
                              </m:den>
                            </m:f>
                          </m:e>
                        </m:d>
                      </m:e>
                    </m:d>
                  </m:oMath>
                </a14:m>
                <a:endParaRPr lang="en-US" dirty="0" smtClean="0"/>
              </a:p>
              <a:p>
                <a:pPr marL="0" indent="0">
                  <a:buNone/>
                </a:pPr>
                <a:r>
                  <a:rPr lang="en-US" dirty="0"/>
                  <a:t> </a:t>
                </a:r>
                <a:r>
                  <a:rPr lang="en-US" dirty="0" smtClean="0"/>
                  <a:t>        =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d>
                      <m:dPr>
                        <m:begChr m:val="["/>
                        <m:endChr m:val="]"/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d>
                          <m:d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12" t="-1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February 2022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89F5F7-6250-42AC-86EC-F0DAF8EB0F02}" type="slidenum">
              <a:rPr lang="zh-TW" altLang="en-US" smtClean="0"/>
              <a:t>27</a:t>
            </a:fld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3175462" y="3815542"/>
            <a:ext cx="1878676" cy="59851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矩形 8"/>
          <p:cNvSpPr/>
          <p:nvPr/>
        </p:nvSpPr>
        <p:spPr>
          <a:xfrm>
            <a:off x="3801687" y="4483331"/>
            <a:ext cx="1438102" cy="59851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251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Derivative of </a:t>
            </a:r>
            <a:r>
              <a:rPr lang="en-US" altLang="zh-TW" dirty="0" err="1" smtClean="0"/>
              <a:t>ReLU</a:t>
            </a:r>
            <a:r>
              <a:rPr lang="en-US" altLang="zh-TW" dirty="0" smtClean="0"/>
              <a:t> </a:t>
            </a:r>
            <a:r>
              <a:rPr lang="en-US" altLang="zh-TW" dirty="0"/>
              <a:t>Function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ReLU</a:t>
                </a:r>
                <a:r>
                  <a:rPr lang="en-US" dirty="0"/>
                  <a:t>(x) = </a:t>
                </a:r>
                <a:r>
                  <a:rPr lang="en-US" dirty="0" smtClean="0"/>
                  <a:t>max(0,x), </a:t>
                </a:r>
                <a:r>
                  <a:rPr lang="zh-TW" altLang="en-US" dirty="0" smtClean="0"/>
                  <a:t>求 </a:t>
                </a:r>
                <a:r>
                  <a:rPr lang="en-US" altLang="zh-TW" dirty="0" err="1" smtClean="0"/>
                  <a:t>ReLU</a:t>
                </a:r>
                <a:r>
                  <a:rPr lang="en-US" altLang="zh-TW" dirty="0" smtClean="0"/>
                  <a:t> </a:t>
                </a:r>
                <a:r>
                  <a:rPr lang="zh-TW" altLang="en-US" dirty="0" smtClean="0"/>
                  <a:t>的微分</a:t>
                </a:r>
                <a:endParaRPr lang="en-US" altLang="zh-TW" dirty="0"/>
              </a:p>
              <a:p>
                <a:pPr>
                  <a:buFont typeface="Wingdings" panose="05000000000000000000" pitchFamily="2" charset="2"/>
                  <a:buChar char="Ø"/>
                </a:pP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𝑅𝑒𝐿𝑈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1, 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𝑖𝑓𝑥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&gt;0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0, 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𝑜𝑡h𝑒𝑟𝑤𝑖𝑠𝑒</m:t>
                            </m:r>
                          </m:e>
                        </m:eqArr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12" t="-21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February 2022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89F5F7-6250-42AC-86EC-F0DAF8EB0F02}" type="slidenum">
              <a:rPr lang="zh-TW" altLang="en-US" smtClean="0"/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12306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Derivative of </a:t>
            </a:r>
            <a:r>
              <a:rPr lang="en-US" dirty="0" err="1" smtClean="0"/>
              <a:t>Tanh</a:t>
            </a:r>
            <a:r>
              <a:rPr lang="en-US" dirty="0" smtClean="0"/>
              <a:t> Function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Tanh(z) 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TW">
                                <a:latin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d>
                          </m:e>
                        </m:func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unc>
                          <m:func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TW">
                                <a:latin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d>
                          </m:e>
                        </m:func>
                      </m:num>
                      <m:den>
                        <m:func>
                          <m:funcPr>
                            <m:ctrlPr>
                              <a:rPr lang="en-US" altLang="zh-TW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TW">
                                <a:latin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d>
                          </m:e>
                        </m:func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unc>
                          <m:func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TW">
                                <a:latin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d>
                          </m:e>
                        </m:func>
                      </m:den>
                    </m:f>
                  </m:oMath>
                </a14:m>
                <a:r>
                  <a:rPr lang="en-US" dirty="0" smtClean="0"/>
                  <a:t> , </a:t>
                </a:r>
                <a:r>
                  <a:rPr lang="zh-TW" altLang="en-US" dirty="0" smtClean="0"/>
                  <a:t>求</a:t>
                </a:r>
                <a:r>
                  <a:rPr lang="en-US" altLang="zh-TW" dirty="0" err="1" smtClean="0"/>
                  <a:t>Tanh</a:t>
                </a:r>
                <a:r>
                  <a:rPr lang="zh-TW" altLang="en-US" dirty="0" smtClean="0"/>
                  <a:t>的微分</a:t>
                </a:r>
                <a:endParaRPr lang="en-US" altLang="zh-TW" dirty="0" smtClean="0"/>
              </a:p>
              <a:p>
                <a:pPr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dirty="0"/>
                          <m:t>Tanh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["/>
                            <m:endChr m:val="]"/>
                            <m:ctrlPr>
                              <a:rPr lang="en-US" altLang="zh-TW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zh-TW">
                                    <a:latin typeface="Cambria Math" panose="02040503050406030204" pitchFamily="18" charset="0"/>
                                  </a:rPr>
                                  <m:t>exp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d>
                              </m:e>
                            </m:func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func>
                              <m:func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zh-TW">
                                    <a:latin typeface="Cambria Math" panose="02040503050406030204" pitchFamily="18" charset="0"/>
                                  </a:rPr>
                                  <m:t>exp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d>
                              </m:e>
                            </m:func>
                          </m:e>
                        </m:d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zh-TW">
                                    <a:latin typeface="Cambria Math" panose="02040503050406030204" pitchFamily="18" charset="0"/>
                                  </a:rPr>
                                  <m:t>exp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d>
                              </m:e>
                            </m:func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func>
                              <m:func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zh-TW">
                                    <a:latin typeface="Cambria Math" panose="02040503050406030204" pitchFamily="18" charset="0"/>
                                  </a:rPr>
                                  <m:t>exp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d>
                              </m:e>
                            </m:func>
                          </m:e>
                        </m:d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 −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zh-TW">
                                    <a:latin typeface="Cambria Math" panose="02040503050406030204" pitchFamily="18" charset="0"/>
                                  </a:rPr>
                                  <m:t>exp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d>
                              </m:e>
                            </m:func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unc>
                              <m:func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zh-TW">
                                    <a:latin typeface="Cambria Math" panose="02040503050406030204" pitchFamily="18" charset="0"/>
                                  </a:rPr>
                                  <m:t>exp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d>
                              </m:e>
                            </m:func>
                          </m:e>
                        </m:d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∗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zh-TW">
                                    <a:latin typeface="Cambria Math" panose="02040503050406030204" pitchFamily="18" charset="0"/>
                                  </a:rPr>
                                  <m:t>exp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d>
                              </m:e>
                            </m:func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unc>
                              <m:func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zh-TW">
                                    <a:latin typeface="Cambria Math" panose="02040503050406030204" pitchFamily="18" charset="0"/>
                                  </a:rPr>
                                  <m:t>exp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d>
                              </m:e>
                            </m:func>
                          </m:e>
                        </m:d>
                      </m:num>
                      <m:den>
                        <m:sSup>
                          <m:sSup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unc>
                                  <m:func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zh-TW">
                                        <a:latin typeface="Cambria Math" panose="02040503050406030204" pitchFamily="18" charset="0"/>
                                      </a:rPr>
                                      <m:t>exp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</m:d>
                                  </m:e>
                                </m:func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func>
                                  <m:func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zh-TW">
                                        <a:latin typeface="Cambria Math" panose="02040503050406030204" pitchFamily="18" charset="0"/>
                                      </a:rPr>
                                      <m:t>exp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</m:d>
                                  </m:e>
                                </m:func>
                              </m:e>
                            </m:d>
                          </m:e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dirty="0" smtClean="0"/>
              </a:p>
              <a:p>
                <a:pPr marL="0" indent="0">
                  <a:buNone/>
                </a:pPr>
                <a:r>
                  <a:rPr lang="en-US" dirty="0" smtClean="0"/>
                  <a:t>                     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TW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unc>
                                  <m:func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zh-TW">
                                        <a:latin typeface="Cambria Math" panose="02040503050406030204" pitchFamily="18" charset="0"/>
                                      </a:rPr>
                                      <m:t>exp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</m:d>
                                  </m:e>
                                </m:func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func>
                                  <m:func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zh-TW">
                                        <a:latin typeface="Cambria Math" panose="02040503050406030204" pitchFamily="18" charset="0"/>
                                      </a:rPr>
                                      <m:t>exp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</m:d>
                                  </m:e>
                                </m:func>
                              </m:e>
                            </m:d>
                          </m:e>
                          <m:sup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 −</m:t>
                        </m:r>
                        <m:sSup>
                          <m:sSupPr>
                            <m:ctrlPr>
                              <a:rPr lang="en-US" altLang="zh-TW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unc>
                                  <m:func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zh-TW">
                                        <a:latin typeface="Cambria Math" panose="02040503050406030204" pitchFamily="18" charset="0"/>
                                      </a:rPr>
                                      <m:t>exp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</m:d>
                                  </m:e>
                                </m:func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unc>
                                  <m:func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zh-TW">
                                        <a:latin typeface="Cambria Math" panose="02040503050406030204" pitchFamily="18" charset="0"/>
                                      </a:rPr>
                                      <m:t>exp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</m:d>
                                  </m:e>
                                </m:func>
                              </m:e>
                            </m:d>
                          </m:e>
                          <m:sup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unc>
                                  <m:func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zh-TW">
                                        <a:latin typeface="Cambria Math" panose="02040503050406030204" pitchFamily="18" charset="0"/>
                                      </a:rPr>
                                      <m:t>exp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</m:d>
                                  </m:e>
                                </m:func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func>
                                  <m:func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zh-TW">
                                        <a:latin typeface="Cambria Math" panose="02040503050406030204" pitchFamily="18" charset="0"/>
                                      </a:rPr>
                                      <m:t>exp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</m:d>
                                  </m:e>
                                </m:func>
                              </m:e>
                            </m:d>
                          </m:e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altLang="zh-TW" dirty="0" smtClean="0"/>
              </a:p>
              <a:p>
                <a:pPr marL="0" indent="0">
                  <a:buNone/>
                </a:pPr>
                <a:r>
                  <a:rPr lang="en-US" dirty="0" smtClean="0"/>
                  <a:t>                      = 1 -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dirty="0"/>
                          <m:t>Tanh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endParaRPr lang="en-US" dirty="0" smtClean="0"/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February 2022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89F5F7-6250-42AC-86EC-F0DAF8EB0F02}" type="slidenum">
              <a:rPr lang="zh-TW" altLang="en-US" smtClean="0"/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5064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Today’s Agenda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000" dirty="0" smtClean="0"/>
              <a:t>Neural Network</a:t>
            </a:r>
          </a:p>
          <a:p>
            <a:r>
              <a:rPr lang="en-US" altLang="zh-TW" sz="2000" dirty="0"/>
              <a:t>Stochastic Gradient Decent</a:t>
            </a:r>
          </a:p>
          <a:p>
            <a:r>
              <a:rPr lang="en-US" altLang="zh-TW" sz="2000" dirty="0"/>
              <a:t>Backpropagation</a:t>
            </a:r>
          </a:p>
          <a:p>
            <a:r>
              <a:rPr lang="en-US" altLang="zh-TW" sz="2000" dirty="0"/>
              <a:t>Tricks and Tips on Neural Network</a:t>
            </a:r>
          </a:p>
          <a:p>
            <a:endParaRPr lang="en-US" altLang="zh-TW" sz="2000" dirty="0" smtClean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February 2022</a:t>
            </a:r>
            <a:endParaRPr lang="zh-TW" alt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8C392-4ECD-4528-9094-B253F9513A4D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05172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Backpropagation</a:t>
            </a:r>
            <a:endParaRPr lang="zh-TW" altLang="en-US" dirty="0"/>
          </a:p>
        </p:txBody>
      </p:sp>
      <p:sp>
        <p:nvSpPr>
          <p:cNvPr id="7" name="文字版面配置區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February 2022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7E4B6A-814A-427D-B834-A13173A41F42}" type="slidenum">
              <a:rPr lang="zh-TW" altLang="en-US" smtClean="0"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34576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Introduction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Derivative</a:t>
            </a:r>
          </a:p>
          <a:p>
            <a:r>
              <a:rPr lang="en-US" altLang="zh-TW" dirty="0" smtClean="0"/>
              <a:t>Chain rule</a:t>
            </a:r>
          </a:p>
          <a:p>
            <a:r>
              <a:rPr lang="en-US" altLang="zh-TW" dirty="0" smtClean="0"/>
              <a:t>In order to minimize computation, we also reuse the derivative from higher layer. 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February 2022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7E4B6A-814A-427D-B834-A13173A41F42}" type="slidenum">
              <a:rPr lang="zh-TW" altLang="en-US" smtClean="0"/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74265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Computational Graph and </a:t>
            </a:r>
            <a:r>
              <a:rPr lang="en-US" altLang="zh-TW" dirty="0"/>
              <a:t>F</a:t>
            </a:r>
            <a:r>
              <a:rPr lang="en-US" altLang="zh-TW" dirty="0" smtClean="0"/>
              <a:t>orward Propagation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TW" sz="2400" dirty="0" smtClean="0"/>
                  <a:t>Forward Propagation</a:t>
                </a:r>
              </a:p>
              <a:p>
                <a:pPr lvl="1"/>
                <a:r>
                  <a:rPr lang="en-US" altLang="zh-TW" sz="2000" dirty="0" smtClean="0"/>
                  <a:t>x (input)</a:t>
                </a:r>
              </a:p>
              <a:p>
                <a:pPr lvl="1"/>
                <a:r>
                  <a:rPr lang="en-US" altLang="zh-TW" sz="2000" dirty="0"/>
                  <a:t>z</a:t>
                </a:r>
                <a:r>
                  <a:rPr lang="en-US" altLang="zh-TW" sz="2000" dirty="0" smtClean="0"/>
                  <a:t> = </a:t>
                </a:r>
                <a:r>
                  <a:rPr lang="en-US" altLang="zh-TW" sz="2000" dirty="0" err="1" smtClean="0"/>
                  <a:t>Wx</a:t>
                </a:r>
                <a:r>
                  <a:rPr lang="en-US" altLang="zh-TW" sz="2000" dirty="0" smtClean="0"/>
                  <a:t> + b</a:t>
                </a:r>
              </a:p>
              <a:p>
                <a:pPr lvl="1"/>
                <a:r>
                  <a:rPr lang="en-US" altLang="zh-TW" sz="2000" dirty="0" smtClean="0"/>
                  <a:t>h = f(z)</a:t>
                </a:r>
              </a:p>
              <a:p>
                <a:pPr lvl="1"/>
                <a:r>
                  <a:rPr lang="en-US" altLang="zh-TW" sz="2000" dirty="0" smtClean="0"/>
                  <a:t>s =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sz="2000" b="0" i="0" smtClean="0">
                        <a:latin typeface="Cambria Math" panose="02040503050406030204" pitchFamily="18" charset="0"/>
                      </a:rPr>
                      <m:t>u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endParaRPr lang="en-US" altLang="zh-TW" sz="2000" b="0" dirty="0" smtClean="0"/>
              </a:p>
              <a:p>
                <a:pPr marL="0" indent="0">
                  <a:buNone/>
                </a:pPr>
                <a:endParaRPr lang="zh-TW" altLang="en-US" sz="2000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12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February 2022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7E4B6A-814A-427D-B834-A13173A41F42}" type="slidenum">
              <a:rPr lang="zh-TW" altLang="en-US" smtClean="0"/>
              <a:t>32</a:t>
            </a:fld>
            <a:endParaRPr lang="zh-TW" altLang="en-US"/>
          </a:p>
        </p:txBody>
      </p:sp>
      <p:pic>
        <p:nvPicPr>
          <p:cNvPr id="9" name="圖片 8" descr="畫面剪輯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592" y="3824849"/>
            <a:ext cx="8756139" cy="2232853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1076592" y="5624963"/>
            <a:ext cx="800100" cy="4923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76957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Computational Graph and Back Propagation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sz="2400" dirty="0" smtClean="0"/>
                  <a:t>Forward Propagation</a:t>
                </a:r>
              </a:p>
              <a:p>
                <a:pPr lvl="1"/>
                <a:r>
                  <a:rPr lang="en-US" altLang="zh-TW" sz="2000" dirty="0" smtClean="0"/>
                  <a:t>x (input)</a:t>
                </a:r>
              </a:p>
              <a:p>
                <a:pPr lvl="1"/>
                <a:r>
                  <a:rPr lang="en-US" altLang="zh-TW" sz="2000" dirty="0"/>
                  <a:t>z</a:t>
                </a:r>
                <a:r>
                  <a:rPr lang="en-US" altLang="zh-TW" sz="2000" dirty="0" smtClean="0"/>
                  <a:t> = </a:t>
                </a:r>
                <a:r>
                  <a:rPr lang="en-US" altLang="zh-TW" sz="2000" dirty="0" err="1" smtClean="0"/>
                  <a:t>Wx</a:t>
                </a:r>
                <a:r>
                  <a:rPr lang="en-US" altLang="zh-TW" sz="2000" dirty="0" smtClean="0"/>
                  <a:t> + b</a:t>
                </a:r>
              </a:p>
              <a:p>
                <a:pPr lvl="1"/>
                <a:r>
                  <a:rPr lang="en-US" altLang="zh-TW" sz="2000" dirty="0" smtClean="0"/>
                  <a:t>h = f(z)</a:t>
                </a:r>
              </a:p>
              <a:p>
                <a:pPr lvl="1"/>
                <a:r>
                  <a:rPr lang="en-US" altLang="zh-TW" sz="2000" dirty="0" smtClean="0"/>
                  <a:t>s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endParaRPr lang="en-US" altLang="zh-TW" sz="2000" b="0" dirty="0" smtClean="0"/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12" t="-196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February 2022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7E4B6A-814A-427D-B834-A13173A41F42}" type="slidenum">
              <a:rPr lang="zh-TW" altLang="en-US" smtClean="0"/>
              <a:t>33</a:t>
            </a:fld>
            <a:endParaRPr lang="zh-TW" altLang="en-US"/>
          </a:p>
        </p:txBody>
      </p:sp>
      <p:pic>
        <p:nvPicPr>
          <p:cNvPr id="8" name="圖片 7" descr="畫面剪輯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6911" y="3553701"/>
            <a:ext cx="9478497" cy="2712955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1178169" y="5671038"/>
            <a:ext cx="800100" cy="4923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17644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Backpropagation on Single Node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dirty="0" smtClean="0"/>
              <a:t>Each node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TW" dirty="0"/>
              <a:t> </a:t>
            </a:r>
            <a:r>
              <a:rPr lang="en-US" altLang="zh-TW" dirty="0" smtClean="0"/>
              <a:t>receives the upstream gradient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TW" dirty="0"/>
              <a:t> </a:t>
            </a:r>
            <a:r>
              <a:rPr lang="en-US" altLang="zh-TW" dirty="0" smtClean="0"/>
              <a:t>has a local gradient</a:t>
            </a:r>
          </a:p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February 2022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7E4B6A-814A-427D-B834-A13173A41F42}" type="slidenum">
              <a:rPr lang="zh-TW" altLang="en-US" smtClean="0"/>
              <a:t>34</a:t>
            </a:fld>
            <a:endParaRPr lang="zh-TW" altLang="en-US"/>
          </a:p>
        </p:txBody>
      </p:sp>
      <p:pic>
        <p:nvPicPr>
          <p:cNvPr id="8" name="圖片 7" descr="畫面剪輯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6952" y="3022398"/>
            <a:ext cx="7443910" cy="3333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966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標題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altLang="zh-TW" dirty="0" smtClean="0"/>
                  <a:t>How to calculate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TW" altLang="en-US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num>
                      <m:den>
                        <m:r>
                          <a:rPr lang="zh-TW" altLang="en-US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den>
                    </m:f>
                  </m:oMath>
                </a14:m>
                <a:r>
                  <a:rPr lang="en-US" altLang="zh-TW" dirty="0" smtClean="0"/>
                  <a:t>?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2" name="標題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 b="-46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TW" altLang="en-US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num>
                      <m:den>
                        <m:r>
                          <a:rPr lang="zh-TW" altLang="en-US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den>
                    </m:f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zh-TW" altLang="en-US" dirty="0" smtClean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TW" altLang="en-US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num>
                      <m:den>
                        <m:r>
                          <a:rPr lang="zh-TW" altLang="en-US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den>
                    </m:f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TW" altLang="en-US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num>
                      <m:den>
                        <m:r>
                          <a:rPr lang="zh-TW" altLang="en-US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den>
                    </m:f>
                  </m:oMath>
                </a14:m>
                <a:endParaRPr lang="en-US" altLang="zh-TW" b="0" dirty="0" smtClean="0"/>
              </a:p>
              <a:p>
                <a:r>
                  <a:rPr lang="en-US" altLang="zh-TW" dirty="0" smtClean="0"/>
                  <a:t>(downstream gradient) = (upstream gradient) (local gradient)</a:t>
                </a:r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February 2022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7E4B6A-814A-427D-B834-A13173A41F42}" type="slidenum">
              <a:rPr lang="zh-TW" altLang="en-US" smtClean="0"/>
              <a:t>35</a:t>
            </a:fld>
            <a:endParaRPr lang="zh-TW" altLang="en-US"/>
          </a:p>
        </p:txBody>
      </p:sp>
      <p:pic>
        <p:nvPicPr>
          <p:cNvPr id="7" name="圖片 6" descr="畫面剪輯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2990" y="2932705"/>
            <a:ext cx="7443910" cy="3333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425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Single Node with Multiple Inputs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z = </a:t>
            </a:r>
            <a:r>
              <a:rPr lang="en-US" altLang="zh-TW" dirty="0" err="1" smtClean="0"/>
              <a:t>Wx</a:t>
            </a:r>
            <a:endParaRPr lang="en-US" altLang="zh-TW" dirty="0" smtClean="0"/>
          </a:p>
          <a:p>
            <a:r>
              <a:rPr lang="en-US" altLang="zh-TW" dirty="0" smtClean="0"/>
              <a:t>Multiple Inputs                    multiple local gradients</a:t>
            </a:r>
          </a:p>
          <a:p>
            <a:endParaRPr lang="en-US" altLang="zh-TW" dirty="0" smtClean="0"/>
          </a:p>
          <a:p>
            <a:pPr marL="0" indent="0">
              <a:buNone/>
            </a:pP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February 2022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7E4B6A-814A-427D-B834-A13173A41F42}" type="slidenum">
              <a:rPr lang="zh-TW" altLang="en-US" smtClean="0"/>
              <a:t>36</a:t>
            </a:fld>
            <a:endParaRPr lang="zh-TW" altLang="en-US"/>
          </a:p>
        </p:txBody>
      </p:sp>
      <p:sp>
        <p:nvSpPr>
          <p:cNvPr id="10" name="向右箭號 9"/>
          <p:cNvSpPr/>
          <p:nvPr/>
        </p:nvSpPr>
        <p:spPr>
          <a:xfrm>
            <a:off x="3239965" y="2271887"/>
            <a:ext cx="1019907" cy="4220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1" name="圖片 10" descr="畫面剪輯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8542" y="2795047"/>
            <a:ext cx="7471835" cy="338191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6984023" y="4756639"/>
                <a:ext cx="2338754" cy="65063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000" i="1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000" i="1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000" b="0" i="1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num>
                        <m:den>
                          <m:r>
                            <a:rPr lang="zh-TW" altLang="en-US" sz="2000" i="1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000" b="0" i="1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4023" y="4756639"/>
                <a:ext cx="2338754" cy="6506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直線單箭頭接點 13"/>
          <p:cNvCxnSpPr/>
          <p:nvPr/>
        </p:nvCxnSpPr>
        <p:spPr>
          <a:xfrm flipH="1">
            <a:off x="7069015" y="4577252"/>
            <a:ext cx="2101362" cy="0"/>
          </a:xfrm>
          <a:prstGeom prst="straightConnector1">
            <a:avLst/>
          </a:prstGeom>
          <a:ln w="28575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19"/>
          <p:cNvCxnSpPr/>
          <p:nvPr/>
        </p:nvCxnSpPr>
        <p:spPr>
          <a:xfrm flipH="1" flipV="1">
            <a:off x="1916723" y="3376246"/>
            <a:ext cx="2965939" cy="580477"/>
          </a:xfrm>
          <a:prstGeom prst="straightConnector1">
            <a:avLst/>
          </a:prstGeom>
          <a:ln w="28575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矩形 21"/>
              <p:cNvSpPr/>
              <p:nvPr/>
            </p:nvSpPr>
            <p:spPr>
              <a:xfrm>
                <a:off x="5251387" y="3691786"/>
                <a:ext cx="594458" cy="6190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i="1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i="1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b="0" i="1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zh-TW" altLang="en-US" i="1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b="0" i="1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2" name="矩形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1387" y="3691786"/>
                <a:ext cx="594458" cy="61901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22"/>
              <p:cNvSpPr/>
              <p:nvPr/>
            </p:nvSpPr>
            <p:spPr>
              <a:xfrm>
                <a:off x="5193463" y="4756639"/>
                <a:ext cx="496225" cy="6190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i="1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i="1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b="0" i="1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zh-TW" altLang="en-US" i="1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b="0" i="1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3" name="矩形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3463" y="4756639"/>
                <a:ext cx="496225" cy="61901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矩形 23"/>
              <p:cNvSpPr/>
              <p:nvPr/>
            </p:nvSpPr>
            <p:spPr>
              <a:xfrm>
                <a:off x="2089012" y="3782152"/>
                <a:ext cx="1949588" cy="67755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000" i="1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000" i="1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000" i="1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num>
                        <m:den>
                          <m:r>
                            <a:rPr lang="zh-TW" altLang="en-US" sz="2000" i="1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000" b="0" i="1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  <m:r>
                        <a:rPr lang="en-US" altLang="zh-TW" sz="2000" b="0" i="1" smtClean="0">
                          <a:solidFill>
                            <a:srgbClr val="0000CC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000" i="1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000" i="1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000" i="1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num>
                        <m:den>
                          <m:r>
                            <a:rPr lang="zh-TW" altLang="en-US" sz="2000" i="1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000" i="1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f>
                        <m:fPr>
                          <m:ctrlPr>
                            <a:rPr lang="en-US" altLang="zh-TW" sz="2000" i="1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000" i="1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000" b="0" i="1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zh-TW" altLang="en-US" sz="2000" i="1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000" b="0" i="1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24" name="矩形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9012" y="3782152"/>
                <a:ext cx="1949588" cy="67755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直線單箭頭接點 25"/>
          <p:cNvCxnSpPr/>
          <p:nvPr/>
        </p:nvCxnSpPr>
        <p:spPr>
          <a:xfrm flipH="1">
            <a:off x="1811215" y="5330367"/>
            <a:ext cx="2989385" cy="428595"/>
          </a:xfrm>
          <a:prstGeom prst="straightConnector1">
            <a:avLst/>
          </a:prstGeom>
          <a:ln w="28575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矩形 30"/>
              <p:cNvSpPr/>
              <p:nvPr/>
            </p:nvSpPr>
            <p:spPr>
              <a:xfrm>
                <a:off x="2760785" y="5687142"/>
                <a:ext cx="1978268" cy="67755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000" i="1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000" i="1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000" b="0" i="1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num>
                        <m:den>
                          <m:r>
                            <a:rPr lang="zh-TW" altLang="en-US" sz="2000" i="1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000" b="0" i="1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zh-TW" sz="2000" b="0" i="1" smtClean="0">
                          <a:solidFill>
                            <a:srgbClr val="0000CC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000" i="1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000" i="1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000" b="0" i="1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num>
                        <m:den>
                          <m:r>
                            <a:rPr lang="zh-TW" altLang="en-US" sz="2000" i="1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000" b="0" i="1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f>
                        <m:fPr>
                          <m:ctrlPr>
                            <a:rPr lang="en-US" altLang="zh-TW" sz="2000" i="1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000" i="1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000" b="0" i="1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zh-TW" altLang="en-US" sz="2000" i="1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000" b="0" i="1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31" name="矩形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0785" y="5687142"/>
                <a:ext cx="1978268" cy="67755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92525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2" grpId="0"/>
      <p:bldP spid="23" grpId="0"/>
      <p:bldP spid="24" grpId="0"/>
      <p:bldP spid="31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Example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TW" sz="2400" dirty="0" smtClean="0"/>
                  <a:t>Forward Propagation</a:t>
                </a:r>
                <a:endParaRPr lang="en-US" altLang="zh-TW" dirty="0" smtClean="0"/>
              </a:p>
              <a:p>
                <a:pPr lvl="1"/>
                <a:r>
                  <a:rPr lang="en-US" altLang="zh-TW" sz="2000" dirty="0" smtClean="0"/>
                  <a:t>a = x + y = 3</a:t>
                </a:r>
              </a:p>
              <a:p>
                <a:pPr lvl="1"/>
                <a:r>
                  <a:rPr lang="en-US" altLang="zh-TW" sz="2000" dirty="0" smtClean="0"/>
                  <a:t>b = max(y, z) = 2</a:t>
                </a:r>
              </a:p>
              <a:p>
                <a:pPr lvl="1"/>
                <a:r>
                  <a:rPr lang="en-US" altLang="zh-TW" sz="2000" dirty="0" smtClean="0"/>
                  <a:t>f = ab = 6</a:t>
                </a:r>
              </a:p>
              <a:p>
                <a:pPr lvl="1"/>
                <a:r>
                  <a:rPr lang="en-US" altLang="zh-TW" sz="2000" dirty="0" smtClean="0"/>
                  <a:t>x = 1, y = 2, z = 0</a:t>
                </a: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TW" altLang="en-US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zh-TW" altLang="en-US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en-US" altLang="zh-TW" sz="20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endParaRPr lang="en-US" altLang="zh-TW" sz="2000" dirty="0" smtClean="0">
                  <a:solidFill>
                    <a:srgbClr val="FF0000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TW" altLang="en-US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zh-TW" altLang="en-US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den>
                    </m:f>
                    <m:r>
                      <a:rPr lang="en-US" altLang="zh-TW" sz="20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=2+3=5</m:t>
                    </m:r>
                  </m:oMath>
                </a14:m>
                <a:endParaRPr lang="zh-TW" altLang="en-US" sz="2000" dirty="0">
                  <a:solidFill>
                    <a:srgbClr val="0000CC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TW" altLang="en-US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zh-TW" altLang="en-US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den>
                    </m:f>
                    <m:r>
                      <a:rPr lang="en-US" altLang="zh-TW" sz="20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zh-TW" altLang="en-US" sz="2000" dirty="0">
                  <a:solidFill>
                    <a:srgbClr val="FF0000"/>
                  </a:solidFill>
                </a:endParaRPr>
              </a:p>
              <a:p>
                <a:pPr lvl="1"/>
                <a:endParaRPr lang="en-US" altLang="zh-TW" sz="2000" dirty="0" smtClean="0"/>
              </a:p>
              <a:p>
                <a:pPr marL="0" indent="0">
                  <a:buNone/>
                </a:pPr>
                <a:r>
                  <a:rPr lang="en-US" altLang="zh-TW" sz="2400" dirty="0" smtClean="0"/>
                  <a:t> </a:t>
                </a: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12" t="-196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February 2022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7E4B6A-814A-427D-B834-A13173A41F42}" type="slidenum">
              <a:rPr lang="zh-TW" altLang="en-US" smtClean="0"/>
              <a:t>37</a:t>
            </a:fld>
            <a:endParaRPr lang="zh-TW" altLang="en-US"/>
          </a:p>
        </p:txBody>
      </p:sp>
      <p:pic>
        <p:nvPicPr>
          <p:cNvPr id="7" name="圖片 6" descr="畫面剪輯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5006" y="2956770"/>
            <a:ext cx="8003931" cy="3371329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4907946" y="2812515"/>
            <a:ext cx="736092" cy="3200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 smtClean="0">
                <a:solidFill>
                  <a:srgbClr val="FF0000"/>
                </a:solidFill>
              </a:rPr>
              <a:t>1</a:t>
            </a:r>
            <a:endParaRPr lang="zh-TW" altLang="en-US" sz="1600" dirty="0">
              <a:solidFill>
                <a:srgbClr val="FF0000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4853075" y="3671446"/>
            <a:ext cx="736092" cy="3200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 smtClean="0">
                <a:solidFill>
                  <a:srgbClr val="FF0000"/>
                </a:solidFill>
              </a:rPr>
              <a:t>2</a:t>
            </a:r>
            <a:endParaRPr lang="zh-TW" altLang="en-US" sz="1600" dirty="0">
              <a:solidFill>
                <a:srgbClr val="FF0000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399444" y="5299288"/>
            <a:ext cx="736092" cy="3200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 smtClean="0">
                <a:solidFill>
                  <a:srgbClr val="FF0000"/>
                </a:solidFill>
              </a:rPr>
              <a:t>0</a:t>
            </a:r>
            <a:endParaRPr lang="zh-TW" altLang="en-US" sz="1600" dirty="0">
              <a:solidFill>
                <a:srgbClr val="FF0000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031317" y="4530377"/>
            <a:ext cx="736092" cy="3200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>
                <a:solidFill>
                  <a:srgbClr val="FF0000"/>
                </a:solidFill>
              </a:rPr>
              <a:t>2</a:t>
            </a:r>
            <a:endParaRPr lang="zh-TW" altLang="en-US" sz="1600" dirty="0">
              <a:solidFill>
                <a:srgbClr val="FF0000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7417308" y="3393028"/>
            <a:ext cx="736092" cy="3200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>
                <a:solidFill>
                  <a:srgbClr val="FF0000"/>
                </a:solidFill>
              </a:rPr>
              <a:t>3</a:t>
            </a:r>
            <a:endParaRPr lang="zh-TW" altLang="en-US" sz="1600" dirty="0">
              <a:solidFill>
                <a:srgbClr val="FF0000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7302960" y="4742991"/>
            <a:ext cx="736092" cy="3200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>
                <a:solidFill>
                  <a:srgbClr val="FF0000"/>
                </a:solidFill>
              </a:rPr>
              <a:t>2</a:t>
            </a:r>
            <a:endParaRPr lang="zh-TW" altLang="en-US" sz="1600" dirty="0">
              <a:solidFill>
                <a:srgbClr val="FF0000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9836849" y="4115959"/>
            <a:ext cx="736092" cy="3200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 smtClean="0">
                <a:solidFill>
                  <a:srgbClr val="FF0000"/>
                </a:solidFill>
              </a:rPr>
              <a:t>6</a:t>
            </a:r>
            <a:endParaRPr lang="zh-TW" altLang="en-US" sz="16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/>
              <p:cNvSpPr/>
              <p:nvPr/>
            </p:nvSpPr>
            <p:spPr>
              <a:xfrm>
                <a:off x="9202615" y="4655849"/>
                <a:ext cx="2338754" cy="65063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1400" i="1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1400" i="1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1400" b="0" i="1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zh-TW" altLang="en-US" sz="1400" i="1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1400" b="0" i="1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den>
                      </m:f>
                      <m:r>
                        <a:rPr lang="en-US" altLang="zh-TW" sz="1400" b="0" i="1" smtClean="0">
                          <a:solidFill>
                            <a:srgbClr val="0000CC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zh-TW" altLang="en-US" sz="1400" dirty="0">
                  <a:solidFill>
                    <a:srgbClr val="0000CC"/>
                  </a:solidFill>
                </a:endParaRPr>
              </a:p>
            </p:txBody>
          </p:sp>
        </mc:Choice>
        <mc:Fallback xmlns="">
          <p:sp>
            <p:nvSpPr>
              <p:cNvPr id="16" name="矩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02615" y="4655849"/>
                <a:ext cx="2338754" cy="6506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/>
              <p:cNvSpPr/>
              <p:nvPr/>
            </p:nvSpPr>
            <p:spPr>
              <a:xfrm>
                <a:off x="6717236" y="3889477"/>
                <a:ext cx="2338754" cy="65063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1400" i="1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1400" i="1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1400" b="0" i="1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zh-TW" altLang="en-US" sz="1400" i="1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1400" b="0" i="1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r>
                        <a:rPr lang="en-US" altLang="zh-TW" sz="1400" b="0" i="0" smtClean="0">
                          <a:solidFill>
                            <a:srgbClr val="0000CC"/>
                          </a:solidFill>
                          <a:latin typeface="Cambria Math" panose="02040503050406030204" pitchFamily="18" charset="0"/>
                        </a:rPr>
                        <m:t>=1∗2</m:t>
                      </m:r>
                    </m:oMath>
                  </m:oMathPara>
                </a14:m>
                <a:endParaRPr lang="zh-TW" altLang="en-US" sz="1400" dirty="0">
                  <a:solidFill>
                    <a:srgbClr val="0000CC"/>
                  </a:solidFill>
                </a:endParaRPr>
              </a:p>
            </p:txBody>
          </p:sp>
        </mc:Choice>
        <mc:Fallback xmlns="">
          <p:sp>
            <p:nvSpPr>
              <p:cNvPr id="17" name="矩形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7236" y="3889477"/>
                <a:ext cx="2338754" cy="6506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/>
              <p:cNvSpPr/>
              <p:nvPr/>
            </p:nvSpPr>
            <p:spPr>
              <a:xfrm>
                <a:off x="6772921" y="5162060"/>
                <a:ext cx="2338754" cy="65063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1400" i="1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1400" i="1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1400" b="0" i="1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zh-TW" altLang="en-US" sz="1400" i="1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1400" b="0" i="1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en-US" altLang="zh-TW" sz="1400" b="0" i="0" smtClean="0">
                          <a:solidFill>
                            <a:srgbClr val="0000CC"/>
                          </a:solidFill>
                          <a:latin typeface="Cambria Math" panose="02040503050406030204" pitchFamily="18" charset="0"/>
                        </a:rPr>
                        <m:t>=1∗3</m:t>
                      </m:r>
                    </m:oMath>
                  </m:oMathPara>
                </a14:m>
                <a:endParaRPr lang="zh-TW" altLang="en-US" sz="1400" dirty="0">
                  <a:solidFill>
                    <a:srgbClr val="0000CC"/>
                  </a:solidFill>
                </a:endParaRPr>
              </a:p>
            </p:txBody>
          </p:sp>
        </mc:Choice>
        <mc:Fallback xmlns="">
          <p:sp>
            <p:nvSpPr>
              <p:cNvPr id="18" name="矩形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2921" y="5162060"/>
                <a:ext cx="2338754" cy="6506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 18"/>
              <p:cNvSpPr/>
              <p:nvPr/>
            </p:nvSpPr>
            <p:spPr>
              <a:xfrm>
                <a:off x="3861940" y="5647128"/>
                <a:ext cx="2338754" cy="65063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1400" i="1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1400" i="1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1400" b="0" i="1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zh-TW" altLang="en-US" sz="1400" i="1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1400" b="0" i="1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US" altLang="zh-TW" sz="1400" b="0" i="0" smtClean="0">
                          <a:solidFill>
                            <a:srgbClr val="0000CC"/>
                          </a:solidFill>
                          <a:latin typeface="Cambria Math" panose="02040503050406030204" pitchFamily="18" charset="0"/>
                        </a:rPr>
                        <m:t>=1∗0</m:t>
                      </m:r>
                    </m:oMath>
                  </m:oMathPara>
                </a14:m>
                <a:endParaRPr lang="zh-TW" altLang="en-US" sz="1400" dirty="0">
                  <a:solidFill>
                    <a:srgbClr val="0000CC"/>
                  </a:solidFill>
                </a:endParaRPr>
              </a:p>
            </p:txBody>
          </p:sp>
        </mc:Choice>
        <mc:Fallback xmlns="">
          <p:sp>
            <p:nvSpPr>
              <p:cNvPr id="19" name="矩形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1940" y="5647128"/>
                <a:ext cx="2338754" cy="6506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矩形 19"/>
              <p:cNvSpPr/>
              <p:nvPr/>
            </p:nvSpPr>
            <p:spPr>
              <a:xfrm>
                <a:off x="3757246" y="4808677"/>
                <a:ext cx="2338754" cy="65063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1400" i="1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1400" i="1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1400" b="0" i="1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zh-TW" altLang="en-US" sz="1400" i="1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1400" b="0" i="1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altLang="zh-TW" sz="1400" b="0" i="0" smtClean="0">
                          <a:solidFill>
                            <a:srgbClr val="0000CC"/>
                          </a:solidFill>
                          <a:latin typeface="Cambria Math" panose="02040503050406030204" pitchFamily="18" charset="0"/>
                        </a:rPr>
                        <m:t>=3∗1</m:t>
                      </m:r>
                    </m:oMath>
                  </m:oMathPara>
                </a14:m>
                <a:endParaRPr lang="zh-TW" altLang="en-US" sz="1400" dirty="0">
                  <a:solidFill>
                    <a:srgbClr val="0000CC"/>
                  </a:solidFill>
                </a:endParaRPr>
              </a:p>
            </p:txBody>
          </p:sp>
        </mc:Choice>
        <mc:Fallback xmlns="">
          <p:sp>
            <p:nvSpPr>
              <p:cNvPr id="20" name="矩形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7246" y="4808677"/>
                <a:ext cx="2338754" cy="65063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/>
              <p:cNvSpPr/>
              <p:nvPr/>
            </p:nvSpPr>
            <p:spPr>
              <a:xfrm>
                <a:off x="4598032" y="3959756"/>
                <a:ext cx="2338754" cy="65063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1400" i="1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1400" i="1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1400" b="0" i="1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zh-TW" altLang="en-US" sz="1400" i="1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1400" b="0" i="1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altLang="zh-TW" sz="1400" b="0" i="0" smtClean="0">
                          <a:solidFill>
                            <a:srgbClr val="0000CC"/>
                          </a:solidFill>
                          <a:latin typeface="Cambria Math" panose="02040503050406030204" pitchFamily="18" charset="0"/>
                        </a:rPr>
                        <m:t>=2∗1</m:t>
                      </m:r>
                    </m:oMath>
                  </m:oMathPara>
                </a14:m>
                <a:endParaRPr lang="zh-TW" altLang="en-US" sz="1400" dirty="0">
                  <a:solidFill>
                    <a:srgbClr val="0000CC"/>
                  </a:solidFill>
                </a:endParaRPr>
              </a:p>
            </p:txBody>
          </p:sp>
        </mc:Choice>
        <mc:Fallback xmlns="">
          <p:sp>
            <p:nvSpPr>
              <p:cNvPr id="21" name="矩形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8032" y="3959756"/>
                <a:ext cx="2338754" cy="65063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矩形 21"/>
              <p:cNvSpPr/>
              <p:nvPr/>
            </p:nvSpPr>
            <p:spPr>
              <a:xfrm>
                <a:off x="3814448" y="3252221"/>
                <a:ext cx="2338754" cy="65063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1400" i="1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1400" i="1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1400" b="0" i="1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zh-TW" altLang="en-US" sz="1400" i="1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1400" b="0" i="1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zh-TW" sz="1400" b="0" i="0" smtClean="0">
                          <a:solidFill>
                            <a:srgbClr val="0000CC"/>
                          </a:solidFill>
                          <a:latin typeface="Cambria Math" panose="02040503050406030204" pitchFamily="18" charset="0"/>
                        </a:rPr>
                        <m:t>=2∗1</m:t>
                      </m:r>
                    </m:oMath>
                  </m:oMathPara>
                </a14:m>
                <a:endParaRPr lang="zh-TW" altLang="en-US" sz="1400" dirty="0">
                  <a:solidFill>
                    <a:srgbClr val="0000CC"/>
                  </a:solidFill>
                </a:endParaRPr>
              </a:p>
            </p:txBody>
          </p:sp>
        </mc:Choice>
        <mc:Fallback xmlns="">
          <p:sp>
            <p:nvSpPr>
              <p:cNvPr id="22" name="矩形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4448" y="3252221"/>
                <a:ext cx="2338754" cy="65063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77286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/>
      <p:bldP spid="13" grpId="0"/>
      <p:bldP spid="14" grpId="0"/>
      <p:bldP spid="16" grpId="0"/>
      <p:bldP spid="17" grpId="0"/>
      <p:bldP spid="18" grpId="0"/>
      <p:bldP spid="19" grpId="0"/>
      <p:bldP spid="20" grpId="0"/>
      <p:bldP spid="21" grpId="0"/>
      <p:bldP spid="2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Sum up the Gradients at outward Branches</a:t>
            </a:r>
            <a:endParaRPr lang="zh-TW" altLang="en-US" dirty="0"/>
          </a:p>
        </p:txBody>
      </p:sp>
      <p:pic>
        <p:nvPicPr>
          <p:cNvPr id="7" name="內容版面配置區 6" descr="畫面剪輯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3581" y="1829740"/>
            <a:ext cx="7709166" cy="3101872"/>
          </a:xfrm>
        </p:spPr>
      </p:pic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February 2022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7E4B6A-814A-427D-B834-A13173A41F42}" type="slidenum">
              <a:rPr lang="zh-TW" altLang="en-US" smtClean="0"/>
              <a:t>38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25947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Real Network Example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February 2022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7E4B6A-814A-427D-B834-A13173A41F42}" type="slidenum">
              <a:rPr lang="zh-TW" altLang="en-US" smtClean="0"/>
              <a:t>39</a:t>
            </a:fld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內容版面配置區 9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dirty="0" smtClean="0"/>
                  <a:t>We will calculate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TW" altLang="en-US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num>
                      <m:den>
                        <m:r>
                          <a:rPr lang="zh-TW" altLang="en-US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altLang="zh-TW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  <m:sup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bSup>
                      </m:den>
                    </m:f>
                  </m:oMath>
                </a14:m>
                <a:r>
                  <a:rPr lang="en-US" altLang="zh-TW" dirty="0" smtClean="0"/>
                  <a:t> 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𝑠</m:t>
                        </m:r>
                      </m:num>
                      <m:den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bSup>
                      </m:den>
                    </m:f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TW" alt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p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(2)</m:t>
                            </m:r>
                          </m:sup>
                        </m:sSup>
                        <m:sSup>
                          <m:sSup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(2)</m:t>
                            </m:r>
                          </m:sup>
                        </m:sSup>
                      </m:num>
                      <m:den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altLang="zh-TW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  <m:sup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bSup>
                      </m:den>
                    </m:f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TW" alt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(2)</m:t>
                            </m:r>
                          </m:sup>
                        </m:sSubSup>
                        <m:sSup>
                          <m:sSup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(2)</m:t>
                            </m:r>
                          </m:sup>
                        </m:sSup>
                      </m:num>
                      <m:den>
                        <m:r>
                          <a:rPr lang="zh-TW" alt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bSup>
                      </m:den>
                    </m:f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(2)</m:t>
                        </m:r>
                      </m:sup>
                    </m:sSubSup>
                    <m:f>
                      <m:f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(2)</m:t>
                            </m:r>
                          </m:sup>
                        </m:sSup>
                      </m:num>
                      <m:den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bSup>
                      </m:den>
                    </m:f>
                  </m:oMath>
                </a14:m>
                <a:endParaRPr lang="en-US" altLang="zh-TW" dirty="0" smtClean="0"/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(2)</m:t>
                        </m:r>
                      </m:sup>
                    </m:sSubSup>
                    <m:f>
                      <m:f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(2)</m:t>
                            </m:r>
                          </m:sup>
                        </m:sSup>
                      </m:num>
                      <m:den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bSup>
                      </m:den>
                    </m:f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(2)</m:t>
                        </m:r>
                      </m:sup>
                    </m:sSubSup>
                    <m:f>
                      <m:f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(2)</m:t>
                            </m:r>
                          </m:sup>
                        </m:sSup>
                      </m:num>
                      <m:den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(2)</m:t>
                            </m:r>
                          </m:sup>
                        </m:sSubSup>
                      </m:den>
                    </m:f>
                    <m:f>
                      <m:f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(2)</m:t>
                            </m:r>
                          </m:sup>
                        </m:sSubSup>
                      </m:num>
                      <m:den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bSup>
                      </m:den>
                    </m:f>
                  </m:oMath>
                </a14:m>
                <a:endParaRPr lang="en-US" altLang="zh-TW" dirty="0"/>
              </a:p>
              <a:p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(2)</m:t>
                        </m:r>
                      </m:sup>
                    </m:sSubSup>
                    <m:f>
                      <m:f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(2)</m:t>
                            </m:r>
                          </m:sup>
                        </m:sSubSup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(2)</m:t>
                            </m:r>
                          </m:sup>
                        </m:sSubSup>
                      </m:den>
                    </m:f>
                    <m:f>
                      <m:f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(2)</m:t>
                            </m:r>
                          </m:sup>
                        </m:sSubSup>
                      </m:num>
                      <m:den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bSup>
                      </m:den>
                    </m:f>
                  </m:oMath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0" name="內容版面配置區 9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12" t="-1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內容版面配置區 8" descr="畫面剪輯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789" y="2130243"/>
            <a:ext cx="3659191" cy="2670663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1484436" y="4271555"/>
            <a:ext cx="1585335" cy="9797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/>
              <p:cNvSpPr/>
              <p:nvPr/>
            </p:nvSpPr>
            <p:spPr>
              <a:xfrm>
                <a:off x="4038600" y="5081954"/>
                <a:ext cx="1395046" cy="75613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TW" altLang="en-US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8600" y="5081954"/>
                <a:ext cx="1395046" cy="75613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10057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Neural Network</a:t>
            </a:r>
            <a:endParaRPr lang="zh-TW" altLang="en-US" dirty="0"/>
          </a:p>
        </p:txBody>
      </p:sp>
      <p:sp>
        <p:nvSpPr>
          <p:cNvPr id="7" name="文字版面配置區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February 2022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8C392-4ECD-4528-9094-B253F9513A4D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13438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標題 1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TW" dirty="0" smtClean="0"/>
                  <a:t>How to calculate</a:t>
                </a:r>
                <a:r>
                  <a:rPr lang="en-US" altLang="zh-TW" sz="2400" dirty="0" smtClean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TW" altLang="en-US" sz="3600" i="1">
                            <a:latin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altLang="zh-TW" sz="36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sz="36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TW" sz="36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TW" sz="3600" i="1">
                                <a:latin typeface="Cambria Math" panose="02040503050406030204" pitchFamily="18" charset="0"/>
                              </a:rPr>
                              <m:t>(2)</m:t>
                            </m:r>
                          </m:sup>
                        </m:sSubSup>
                      </m:num>
                      <m:den>
                        <m:r>
                          <a:rPr lang="zh-TW" altLang="en-US" sz="3600" i="1">
                            <a:latin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altLang="zh-TW" sz="36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sz="3600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zh-TW" sz="3600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  <m:sup>
                            <m:r>
                              <a:rPr lang="en-US" altLang="zh-TW" sz="3600" i="1"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bSup>
                      </m:den>
                    </m:f>
                  </m:oMath>
                </a14:m>
                <a:r>
                  <a:rPr lang="en-US" altLang="zh-TW" dirty="0" smtClean="0"/>
                  <a:t>?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2" name="標題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February 2022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7E4B6A-814A-427D-B834-A13173A41F42}" type="slidenum">
              <a:rPr lang="zh-TW" altLang="en-US" smtClean="0"/>
              <a:t>40</a:t>
            </a:fld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內容版面配置區 7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dirty="0" smtClean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(2)</m:t>
                            </m:r>
                          </m:sup>
                        </m:sSubSup>
                      </m:num>
                      <m:den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bSup>
                      </m:den>
                    </m:f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bSup>
                      </m:den>
                    </m:f>
                    <m:d>
                      <m:d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zh-TW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bSup>
                        <m:sSubSup>
                          <m:sSubSupPr>
                            <m:ctrlPr>
                              <a:rPr lang="en-US" altLang="zh-TW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bSup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bSup>
                        <m:sSubSup>
                          <m:sSubSup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bSup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bSup>
                        <m:sSubSup>
                          <m:sSubSup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bSup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bSup>
                        <m:sSubSup>
                          <m:sSubSup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bSup>
                      </m:e>
                    </m:d>
                  </m:oMath>
                </a14:m>
                <a:endParaRPr lang="en-US" altLang="zh-TW" dirty="0" smtClean="0"/>
              </a:p>
              <a:p>
                <a:r>
                  <a:rPr lang="en-US" altLang="zh-TW" dirty="0"/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bSup>
                      </m:den>
                    </m:f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altLang="zh-TW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  <m:sup/>
                          <m:e>
                            <m:sSubSup>
                              <m:sSubSup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  <m:sup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(1)</m:t>
                                </m:r>
                              </m:sup>
                            </m:sSubSup>
                            <m:sSubSup>
                              <m:sSubSup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  <m:sup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(1)</m:t>
                                </m:r>
                              </m:sup>
                            </m:sSubSup>
                          </m:e>
                        </m:nary>
                      </m:e>
                    </m:d>
                  </m:oMath>
                </a14:m>
                <a:endParaRPr lang="en-US" altLang="zh-TW" dirty="0" smtClean="0"/>
              </a:p>
              <a:p>
                <a:r>
                  <a:rPr lang="en-US" altLang="zh-TW" dirty="0" smtClean="0"/>
                  <a:t>=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(1)</m:t>
                        </m:r>
                      </m:sup>
                    </m:sSubSup>
                  </m:oMath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8" name="內容版面配置區 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內容版面配置區 6" descr="畫面剪輯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400" y="3596053"/>
            <a:ext cx="3320942" cy="2409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437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Node Intuition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Upstream gradient is distributed when the node is “+”</a:t>
            </a:r>
          </a:p>
          <a:p>
            <a:r>
              <a:rPr lang="en-US" altLang="zh-TW" dirty="0" smtClean="0"/>
              <a:t>Upstream gradient is routed when sign of node is “max”</a:t>
            </a:r>
          </a:p>
          <a:p>
            <a:r>
              <a:rPr lang="en-US" altLang="zh-TW" dirty="0" smtClean="0"/>
              <a:t>Upstream gradient is switched when sign of node is ”*”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February 2022</a:t>
            </a:r>
            <a:endParaRPr lang="zh-TW" alt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7E4B6A-814A-427D-B834-A13173A41F42}" type="slidenum">
              <a:rPr lang="zh-TW" altLang="en-US" smtClean="0"/>
              <a:t>41</a:t>
            </a:fld>
            <a:endParaRPr lang="zh-TW" altLang="en-US"/>
          </a:p>
        </p:txBody>
      </p:sp>
      <p:pic>
        <p:nvPicPr>
          <p:cNvPr id="19" name="圖片 18" descr="畫面剪輯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3346" y="3296353"/>
            <a:ext cx="7376799" cy="2880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972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Efficient Gradient Computation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Incorrect Way to Compute </a:t>
            </a:r>
            <a:r>
              <a:rPr lang="en-US" altLang="zh-TW" dirty="0" err="1" smtClean="0"/>
              <a:t>backprop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Compute </a:t>
            </a:r>
            <a:r>
              <a:rPr lang="en-US" altLang="zh-TW" dirty="0" err="1" smtClean="0"/>
              <a:t>backprop</a:t>
            </a:r>
            <a:r>
              <a:rPr lang="en-US" altLang="zh-TW" dirty="0" smtClean="0"/>
              <a:t> without reusing the term that has already calculated</a:t>
            </a:r>
            <a:endParaRPr lang="en-US" altLang="zh-TW" dirty="0"/>
          </a:p>
          <a:p>
            <a:pPr marL="457200" lvl="1" indent="0">
              <a:buNone/>
            </a:pPr>
            <a:endParaRPr lang="en-US" altLang="zh-TW" dirty="0" smtClean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February 2022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7E4B6A-814A-427D-B834-A13173A41F42}" type="slidenum">
              <a:rPr lang="zh-TW" altLang="en-US" smtClean="0"/>
              <a:t>42</a:t>
            </a:fld>
            <a:endParaRPr lang="zh-TW" altLang="en-US"/>
          </a:p>
        </p:txBody>
      </p:sp>
      <p:pic>
        <p:nvPicPr>
          <p:cNvPr id="8" name="圖片 7" descr="畫面剪輯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2513" y="3007441"/>
            <a:ext cx="8870449" cy="2636748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1318846" y="5143500"/>
            <a:ext cx="773723" cy="5890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37193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Efficient Gradient Computation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Right way to compute </a:t>
            </a:r>
            <a:r>
              <a:rPr lang="en-US" altLang="zh-TW" dirty="0" err="1" smtClean="0"/>
              <a:t>backprop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Reuse the gradients which we have already calculated.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February 2022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7E4B6A-814A-427D-B834-A13173A41F42}" type="slidenum">
              <a:rPr lang="zh-TW" altLang="en-US" smtClean="0"/>
              <a:t>43</a:t>
            </a:fld>
            <a:endParaRPr lang="zh-TW" altLang="en-US"/>
          </a:p>
        </p:txBody>
      </p:sp>
      <p:pic>
        <p:nvPicPr>
          <p:cNvPr id="7" name="圖片 6" descr="畫面剪輯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501" y="2948829"/>
            <a:ext cx="8885690" cy="2560542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1362808" y="5081954"/>
            <a:ext cx="430823" cy="3604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5304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Backprop</a:t>
            </a:r>
            <a:r>
              <a:rPr lang="en-US" altLang="zh-TW" dirty="0" smtClean="0"/>
              <a:t> in Computational Graph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TW" dirty="0" smtClean="0"/>
                  <a:t>Nodes are sorted in topological sort. Then, </a:t>
                </a:r>
              </a:p>
              <a:p>
                <a:r>
                  <a:rPr lang="en-US" altLang="zh-TW" dirty="0" smtClean="0"/>
                  <a:t>Forward propagation </a:t>
                </a:r>
              </a:p>
              <a:p>
                <a:pPr lvl="1"/>
                <a:r>
                  <a:rPr lang="en-US" altLang="zh-TW" dirty="0" smtClean="0"/>
                  <a:t>Values are computed in topological sort.</a:t>
                </a:r>
              </a:p>
              <a:p>
                <a:r>
                  <a:rPr lang="en-US" altLang="zh-TW" dirty="0" smtClean="0"/>
                  <a:t> Backward propagation</a:t>
                </a:r>
              </a:p>
              <a:p>
                <a:pPr lvl="1"/>
                <a:r>
                  <a:rPr lang="en-US" altLang="zh-TW" dirty="0" smtClean="0"/>
                  <a:t>Output gradient is initialized to 1</a:t>
                </a:r>
              </a:p>
              <a:p>
                <a:pPr lvl="1"/>
                <a:r>
                  <a:rPr lang="en-US" altLang="zh-TW" dirty="0" smtClean="0"/>
                  <a:t>Nodes are visited in reversed topological order</a:t>
                </a: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TW" altLang="en-US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r>
                          <a:rPr lang="zh-TW" altLang="en-US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f>
                          <m:f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zh-TW" altLang="en-US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num>
                          <m:den>
                            <m:r>
                              <a:rPr lang="zh-TW" altLang="en-US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altLang="zh-TW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den>
                        </m:f>
                        <m:f>
                          <m:f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zh-TW" altLang="en-US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altLang="zh-TW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num>
                          <m:den>
                            <m:r>
                              <a:rPr lang="zh-TW" alt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den>
                        </m:f>
                      </m:e>
                    </m:nary>
                  </m:oMath>
                </a14:m>
                <a:endParaRPr lang="en-US" altLang="zh-TW" dirty="0" smtClean="0"/>
              </a:p>
              <a:p>
                <a:r>
                  <a:rPr lang="en-US" altLang="zh-TW" dirty="0" smtClean="0"/>
                  <a:t>Algorithm complexity of both algorithm is the same if we compute correctly.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February 2022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7E4B6A-814A-427D-B834-A13173A41F42}" type="slidenum">
              <a:rPr lang="zh-TW" altLang="en-US" smtClean="0"/>
              <a:t>44</a:t>
            </a:fld>
            <a:endParaRPr lang="zh-TW" altLang="en-US"/>
          </a:p>
        </p:txBody>
      </p:sp>
      <p:pic>
        <p:nvPicPr>
          <p:cNvPr id="7" name="圖片 6" descr="畫面剪輯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4003" y="1175066"/>
            <a:ext cx="2857748" cy="3962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007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Implementation of Back-Prop</a:t>
            </a:r>
            <a:endParaRPr lang="zh-TW" altLang="en-US" dirty="0"/>
          </a:p>
        </p:txBody>
      </p:sp>
      <p:pic>
        <p:nvPicPr>
          <p:cNvPr id="7" name="內容版面配置區 6" descr="畫面剪輯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6840" y="1690688"/>
            <a:ext cx="7965273" cy="4351338"/>
          </a:xfrm>
        </p:spPr>
      </p:pic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February 2022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7E4B6A-814A-427D-B834-A13173A41F42}" type="slidenum">
              <a:rPr lang="zh-TW" altLang="en-US" smtClean="0"/>
              <a:t>45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39308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Implementation of Forward/Backward API</a:t>
            </a:r>
            <a:endParaRPr lang="zh-TW" altLang="en-US" dirty="0"/>
          </a:p>
        </p:txBody>
      </p:sp>
      <p:pic>
        <p:nvPicPr>
          <p:cNvPr id="7" name="內容版面配置區 6" descr="畫面剪輯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742" y="1690688"/>
            <a:ext cx="8944823" cy="4351338"/>
          </a:xfrm>
        </p:spPr>
      </p:pic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February 2022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7E4B6A-814A-427D-B834-A13173A41F42}" type="slidenum">
              <a:rPr lang="zh-TW" altLang="en-US" smtClean="0"/>
              <a:t>46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353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Implementation of Forward/Backward API</a:t>
            </a:r>
            <a:endParaRPr lang="zh-TW" altLang="en-US" dirty="0"/>
          </a:p>
        </p:txBody>
      </p:sp>
      <p:pic>
        <p:nvPicPr>
          <p:cNvPr id="7" name="內容版面配置區 6" descr="畫面剪輯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156" y="1920863"/>
            <a:ext cx="9327688" cy="3932261"/>
          </a:xfrm>
        </p:spPr>
      </p:pic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February 2022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7E4B6A-814A-427D-B834-A13173A41F42}" type="slidenum">
              <a:rPr lang="zh-TW" altLang="en-US" smtClean="0"/>
              <a:t>47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13438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Numeric Gradient for Gradient Check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dirty="0" smtClean="0"/>
                  <a:t>For small h (</a:t>
                </a:r>
                <a14:m>
                  <m:oMath xmlns:m="http://schemas.openxmlformats.org/officeDocument/2006/math">
                    <m:r>
                      <a:rPr lang="en-US" altLang="zh-TW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p>
                      <m:sSupPr>
                        <m:ctrlPr>
                          <a:rPr lang="en-US" altLang="zh-TW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−4</m:t>
                        </m:r>
                      </m:sup>
                    </m:sSup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), </m:t>
                    </m:r>
                    <m:sSup>
                      <m:sSupPr>
                        <m:ctrlP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)≈</m:t>
                    </m:r>
                    <m:f>
                      <m:fPr>
                        <m:ctrlP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</m:d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den>
                    </m:f>
                  </m:oMath>
                </a14:m>
                <a:endParaRPr lang="en-US" altLang="zh-TW" dirty="0" smtClean="0"/>
              </a:p>
              <a:p>
                <a:r>
                  <a:rPr lang="en-US" altLang="zh-TW" dirty="0" smtClean="0"/>
                  <a:t>Why above formula rather than previous formula that we learn in calculus class?</a:t>
                </a:r>
              </a:p>
              <a:p>
                <a:r>
                  <a:rPr lang="en-US" altLang="zh-TW" dirty="0" smtClean="0"/>
                  <a:t>Numeric Gradient is</a:t>
                </a:r>
              </a:p>
              <a:p>
                <a:pPr lvl="1"/>
                <a:r>
                  <a:rPr lang="en-US" altLang="zh-TW" dirty="0" smtClean="0"/>
                  <a:t>Hard to implement incorrectly</a:t>
                </a:r>
              </a:p>
              <a:p>
                <a:pPr lvl="1"/>
                <a:r>
                  <a:rPr lang="en-US" altLang="zh-TW" dirty="0"/>
                  <a:t>V</a:t>
                </a:r>
                <a:r>
                  <a:rPr lang="en-US" altLang="zh-TW" dirty="0" smtClean="0"/>
                  <a:t>ery slow</a:t>
                </a:r>
              </a:p>
              <a:p>
                <a:pPr lvl="1"/>
                <a:r>
                  <a:rPr lang="en-US" altLang="zh-TW" dirty="0"/>
                  <a:t>U</a:t>
                </a:r>
                <a:r>
                  <a:rPr lang="en-US" altLang="zh-TW" dirty="0" smtClean="0"/>
                  <a:t>seful to check our gradient</a:t>
                </a:r>
              </a:p>
              <a:p>
                <a:pPr lvl="2"/>
                <a:r>
                  <a:rPr lang="en-US" altLang="zh-TW" dirty="0" smtClean="0"/>
                  <a:t>Requirement to run gradient check become less nowadays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February 2022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7E4B6A-814A-427D-B834-A13173A41F42}" type="slidenum">
              <a:rPr lang="zh-TW" altLang="en-US" smtClean="0"/>
              <a:t>48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19613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Summary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For now we have learnt</a:t>
            </a:r>
          </a:p>
          <a:p>
            <a:pPr lvl="1"/>
            <a:r>
              <a:rPr lang="en-US" altLang="zh-TW" dirty="0" smtClean="0"/>
              <a:t>Neural network</a:t>
            </a:r>
          </a:p>
          <a:p>
            <a:pPr lvl="1"/>
            <a:r>
              <a:rPr lang="en-US" altLang="zh-TW" dirty="0" smtClean="0"/>
              <a:t>Core technology of neural network (backpropagation, partial derivative, chain rule, Jacobian, computational graph)</a:t>
            </a:r>
          </a:p>
          <a:p>
            <a:r>
              <a:rPr lang="en-US" altLang="zh-TW" dirty="0" smtClean="0"/>
              <a:t>But why should we learn it?</a:t>
            </a:r>
          </a:p>
          <a:p>
            <a:pPr lvl="1"/>
            <a:r>
              <a:rPr lang="en-US" altLang="zh-TW" dirty="0" smtClean="0"/>
              <a:t>Know how to debug when our neural nets don’t run correctly</a:t>
            </a:r>
          </a:p>
          <a:p>
            <a:pPr lvl="1"/>
            <a:r>
              <a:rPr lang="en-US" altLang="zh-TW" dirty="0" smtClean="0"/>
              <a:t>Know how it works so that we can do further research</a:t>
            </a:r>
          </a:p>
          <a:p>
            <a:pPr lvl="1"/>
            <a:r>
              <a:rPr lang="en-US" altLang="zh-TW" dirty="0" smtClean="0"/>
              <a:t>Spot dead network (</a:t>
            </a:r>
            <a:r>
              <a:rPr lang="en-US" altLang="zh-TW" dirty="0" err="1" smtClean="0"/>
              <a:t>ReLU</a:t>
            </a:r>
            <a:r>
              <a:rPr lang="en-US" altLang="zh-TW" dirty="0" smtClean="0"/>
              <a:t>)</a:t>
            </a:r>
          </a:p>
          <a:p>
            <a:pPr lvl="1"/>
            <a:r>
              <a:rPr lang="en-US" altLang="zh-TW" dirty="0" smtClean="0"/>
              <a:t>Vanish gradient </a:t>
            </a:r>
          </a:p>
          <a:p>
            <a:pPr lvl="1"/>
            <a:endParaRPr lang="en-US" altLang="zh-TW" dirty="0" smtClean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February 2022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7E4B6A-814A-427D-B834-A13173A41F42}" type="slidenum">
              <a:rPr lang="zh-TW" altLang="en-US" smtClean="0"/>
              <a:t>49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24853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Neural Network of Human Beings</a:t>
            </a:r>
            <a:endParaRPr lang="zh-TW" altLang="en-US" dirty="0"/>
          </a:p>
        </p:txBody>
      </p:sp>
      <p:pic>
        <p:nvPicPr>
          <p:cNvPr id="7" name="內容版面配置區 6" descr="畫面剪輯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8373" y="1494692"/>
            <a:ext cx="8110895" cy="4547334"/>
          </a:xfrm>
        </p:spPr>
      </p:pic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February 2022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8C392-4ECD-4528-9094-B253F9513A4D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85209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Tricks and Tips on Neural Network</a:t>
            </a:r>
            <a:endParaRPr lang="zh-TW" altLang="en-US" dirty="0"/>
          </a:p>
        </p:txBody>
      </p:sp>
      <p:sp>
        <p:nvSpPr>
          <p:cNvPr id="7" name="文字版面配置區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February 2022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7E4B6A-814A-427D-B834-A13173A41F42}" type="slidenum">
              <a:rPr lang="zh-TW" altLang="en-US" smtClean="0"/>
              <a:t>50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04315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Regularization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776438" cy="4530725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altLang="zh-TW" sz="2400" dirty="0" smtClean="0"/>
                  <a:t>In order to prevent overfitting, our loss function will be as follows in practice.</a:t>
                </a:r>
              </a:p>
              <a:p>
                <a:pPr marL="0" indent="0">
                  <a:buNone/>
                </a:pPr>
                <a:r>
                  <a:rPr lang="en-US" altLang="zh-TW" sz="2400" dirty="0"/>
                  <a:t> 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altLang="zh-TW" sz="2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altLang="zh-TW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−</m:t>
                        </m:r>
                        <m:func>
                          <m:func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TW" sz="240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func>
                                      <m:funcPr>
                                        <m:ctrlP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TW" sz="2400">
                                            <a:latin typeface="Cambria Math" panose="02040503050406030204" pitchFamily="18" charset="0"/>
                                          </a:rPr>
                                          <m:t>exp</m:t>
                                        </m:r>
                                      </m:fName>
                                      <m:e>
                                        <m: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sSub>
                                          <m:sSubPr>
                                            <m:ctrlPr>
                                              <a:rPr lang="en-US" altLang="zh-TW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TW" sz="2400" i="1">
                                                <a:latin typeface="Cambria Math" panose="02040503050406030204" pitchFamily="18" charset="0"/>
                                              </a:rPr>
                                              <m:t>𝑓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TW" sz="2400" i="1">
                                                <a:latin typeface="Cambria Math" panose="02040503050406030204" pitchFamily="18" charset="0"/>
                                              </a:rPr>
                                              <m:t>𝑦𝑖</m:t>
                                            </m:r>
                                          </m:sub>
                                        </m:sSub>
                                        <m: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e>
                                    </m:func>
                                  </m:num>
                                  <m:den>
                                    <m:nary>
                                      <m:naryPr>
                                        <m:chr m:val="∑"/>
                                        <m:limLoc m:val="subSup"/>
                                        <m:ctrlP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naryPr>
                                      <m:sub>
                                        <m:r>
                                          <m:rPr>
                                            <m:brk m:alnAt="25"/>
                                          </m:rP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  <m: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  <m:t>=1</m:t>
                                        </m:r>
                                      </m:sub>
                                      <m:sup>
                                        <m: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</m:sup>
                                      <m:e>
                                        <m:func>
                                          <m:funcPr>
                                            <m:ctrlPr>
                                              <a:rPr lang="en-US" altLang="zh-TW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altLang="zh-TW" sz="2400">
                                                <a:latin typeface="Cambria Math" panose="02040503050406030204" pitchFamily="18" charset="0"/>
                                              </a:rPr>
                                              <m:t>exp</m:t>
                                            </m:r>
                                          </m:fName>
                                          <m:e>
                                            <m:r>
                                              <a:rPr lang="en-US" altLang="zh-TW" sz="2400" i="1">
                                                <a:latin typeface="Cambria Math" panose="02040503050406030204" pitchFamily="18" charset="0"/>
                                              </a:rPr>
                                              <m:t>(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altLang="zh-TW" sz="2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zh-TW" sz="2400" i="1">
                                                    <a:latin typeface="Cambria Math" panose="02040503050406030204" pitchFamily="18" charset="0"/>
                                                  </a:rPr>
                                                  <m:t>𝑓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zh-TW" sz="2400" i="1">
                                                    <a:latin typeface="Cambria Math" panose="02040503050406030204" pitchFamily="18" charset="0"/>
                                                  </a:rPr>
                                                  <m:t>𝑐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altLang="zh-TW" sz="2400" i="1">
                                                <a:latin typeface="Cambria Math" panose="02040503050406030204" pitchFamily="18" charset="0"/>
                                              </a:rPr>
                                              <m:t>)</m:t>
                                            </m:r>
                                          </m:e>
                                        </m:func>
                                      </m:e>
                                    </m:nary>
                                  </m:den>
                                </m:f>
                              </m:e>
                            </m:d>
                          </m:e>
                        </m:func>
                      </m:e>
                    </m:nary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zh-TW" altLang="en-US" sz="2400" b="0" i="1" smtClean="0">
                        <a:latin typeface="Cambria Math" panose="02040503050406030204" pitchFamily="18" charset="0"/>
                      </a:rPr>
                      <m:t>𝜆</m:t>
                    </m:r>
                    <m:nary>
                      <m:naryPr>
                        <m:chr m:val="∑"/>
                        <m:supHide m:val="on"/>
                        <m:ctrlPr>
                          <a:rPr lang="zh-TW" altLang="en-US" sz="2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zh-TW" altLang="en-US" sz="24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nary>
                  </m:oMath>
                </a14:m>
                <a:endParaRPr lang="en-US" altLang="zh-TW" sz="2400" dirty="0" smtClean="0"/>
              </a:p>
              <a:p>
                <a:pPr marL="0" indent="0">
                  <a:buNone/>
                </a:pPr>
                <a:endParaRPr lang="en-US" altLang="zh-TW" sz="2400" dirty="0" smtClean="0"/>
              </a:p>
              <a:p>
                <a:endParaRPr lang="en-US" altLang="zh-TW" sz="2400" dirty="0"/>
              </a:p>
              <a:p>
                <a:r>
                  <a:rPr lang="en-US" altLang="zh-TW" sz="2400" dirty="0" smtClean="0"/>
                  <a:t>Some people may say it’s better to have ten </a:t>
                </a:r>
              </a:p>
              <a:p>
                <a:pPr marL="0" indent="0">
                  <a:buNone/>
                </a:pPr>
                <a:r>
                  <a:rPr lang="en-US" altLang="zh-TW" sz="2400" dirty="0"/>
                  <a:t>t</a:t>
                </a:r>
                <a:r>
                  <a:rPr lang="en-US" altLang="zh-TW" sz="2400" dirty="0" smtClean="0"/>
                  <a:t>imes less parameters than the data. </a:t>
                </a:r>
              </a:p>
              <a:p>
                <a:r>
                  <a:rPr lang="en-US" altLang="zh-TW" sz="2400" dirty="0" smtClean="0"/>
                  <a:t>However</a:t>
                </a:r>
                <a:r>
                  <a:rPr lang="en-US" altLang="zh-TW" dirty="0" smtClean="0"/>
                  <a:t>:</a:t>
                </a:r>
                <a:r>
                  <a:rPr lang="en-US" altLang="zh-TW" dirty="0"/>
                  <a:t> </a:t>
                </a:r>
                <a:r>
                  <a:rPr lang="en-US" altLang="zh-TW" sz="2000" dirty="0" smtClean="0"/>
                  <a:t>Deep learning often has ten times much </a:t>
                </a:r>
              </a:p>
              <a:p>
                <a:pPr marL="457200" lvl="1" indent="0">
                  <a:buNone/>
                </a:pPr>
                <a:r>
                  <a:rPr lang="en-US" altLang="zh-TW" sz="2000" dirty="0"/>
                  <a:t> </a:t>
                </a:r>
                <a:r>
                  <a:rPr lang="en-US" altLang="zh-TW" sz="2000" dirty="0" smtClean="0"/>
                  <a:t> parameters than data, it works well.</a:t>
                </a:r>
              </a:p>
              <a:p>
                <a:r>
                  <a:rPr lang="en-US" altLang="zh-TW" sz="2400" dirty="0" smtClean="0">
                    <a:solidFill>
                      <a:srgbClr val="FF0000"/>
                    </a:solidFill>
                  </a:rPr>
                  <a:t>We have many techniques to do the </a:t>
                </a:r>
              </a:p>
              <a:p>
                <a:pPr marL="0" indent="0">
                  <a:buNone/>
                </a:pPr>
                <a:r>
                  <a:rPr lang="en-US" altLang="zh-TW" sz="2400" dirty="0" smtClean="0">
                    <a:solidFill>
                      <a:srgbClr val="FF0000"/>
                    </a:solidFill>
                  </a:rPr>
                  <a:t>   regularization</a:t>
                </a:r>
              </a:p>
              <a:p>
                <a:pPr marL="457200" lvl="1" indent="0">
                  <a:buNone/>
                </a:pPr>
                <a:r>
                  <a:rPr lang="en-US" altLang="zh-TW" sz="2000" dirty="0" smtClean="0"/>
                  <a:t>    </a:t>
                </a:r>
              </a:p>
              <a:p>
                <a:endParaRPr lang="en-US" altLang="zh-TW" sz="2400" dirty="0" smtClean="0"/>
              </a:p>
              <a:p>
                <a:pPr marL="0" indent="0">
                  <a:buNone/>
                </a:pPr>
                <a:endParaRPr lang="zh-TW" altLang="en-US" sz="2400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776438" cy="4530725"/>
              </a:xfrm>
              <a:blipFill>
                <a:blip r:embed="rId2"/>
                <a:stretch>
                  <a:fillRect l="-736" t="-2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February 2022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7E4B6A-814A-427D-B834-A13173A41F42}" type="slidenum">
              <a:rPr lang="zh-TW" altLang="en-US" smtClean="0"/>
              <a:t>51</a:t>
            </a:fld>
            <a:endParaRPr lang="zh-TW" altLang="en-US"/>
          </a:p>
        </p:txBody>
      </p:sp>
      <p:pic>
        <p:nvPicPr>
          <p:cNvPr id="7" name="圖片 6" descr="畫面剪輯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5752" y="3343950"/>
            <a:ext cx="4184457" cy="2584517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5143501" y="2269201"/>
            <a:ext cx="246184" cy="42124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2" name="直線單箭頭接點 11"/>
          <p:cNvCxnSpPr/>
          <p:nvPr/>
        </p:nvCxnSpPr>
        <p:spPr>
          <a:xfrm flipV="1">
            <a:off x="5266593" y="2745521"/>
            <a:ext cx="0" cy="47498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4293578" y="3275578"/>
            <a:ext cx="1852247" cy="3516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rgbClr val="FF0000"/>
                </a:solidFill>
              </a:rPr>
              <a:t>Hyper-Parameter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5424856" y="2269201"/>
            <a:ext cx="773721" cy="42124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5" name="直線單箭頭接點 14"/>
          <p:cNvCxnSpPr/>
          <p:nvPr/>
        </p:nvCxnSpPr>
        <p:spPr>
          <a:xfrm flipH="1">
            <a:off x="6530640" y="2536565"/>
            <a:ext cx="1150224" cy="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/>
          <p:cNvSpPr/>
          <p:nvPr/>
        </p:nvSpPr>
        <p:spPr>
          <a:xfrm>
            <a:off x="7842739" y="2374625"/>
            <a:ext cx="1852247" cy="3516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rgbClr val="FF0000"/>
                </a:solidFill>
              </a:rPr>
              <a:t>L2 Regularization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9021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標題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TW" dirty="0" smtClean="0"/>
                        <m:t>Regularization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: </m:t>
                      </m:r>
                      <m:r>
                        <a:rPr lang="zh-TW" altLang="en-US" i="1">
                          <a:latin typeface="Cambria Math" panose="02040503050406030204" pitchFamily="18" charset="0"/>
                        </a:rPr>
                        <m:t>𝜆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" name="標題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dirty="0" smtClean="0"/>
                  <a:t>If</a:t>
                </a:r>
                <a14:m>
                  <m:oMath xmlns:m="http://schemas.openxmlformats.org/officeDocument/2006/math">
                    <m:r>
                      <a:rPr lang="zh-TW" altLang="en-US" i="1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zh-TW" altLang="en-US" dirty="0" smtClean="0"/>
                  <a:t> </a:t>
                </a:r>
                <a:r>
                  <a:rPr lang="en-US" altLang="zh-TW" dirty="0" smtClean="0"/>
                  <a:t>is </a:t>
                </a:r>
              </a:p>
              <a:p>
                <a:pPr lvl="1"/>
                <a:r>
                  <a:rPr lang="en-US" altLang="zh-TW" dirty="0" smtClean="0"/>
                  <a:t>Too high: training step will be trivial because almost all of weights are 0.</a:t>
                </a:r>
              </a:p>
              <a:p>
                <a:pPr lvl="1"/>
                <a:r>
                  <a:rPr lang="en-US" altLang="zh-TW" dirty="0" smtClean="0"/>
                  <a:t>Too Low: model will be overfitting again since it’s similar to no regularization.</a:t>
                </a:r>
              </a:p>
              <a:p>
                <a14:m>
                  <m:oMath xmlns:m="http://schemas.openxmlformats.org/officeDocument/2006/math">
                    <m:r>
                      <a:rPr lang="zh-TW" altLang="en-US" i="1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zh-TW" altLang="en-US" dirty="0" smtClean="0"/>
                  <a:t> </a:t>
                </a:r>
                <a:r>
                  <a:rPr lang="en-US" altLang="zh-TW" dirty="0" smtClean="0"/>
                  <a:t>is a hyper-parameter that is required fine-tune.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812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February 2022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7E4B6A-814A-427D-B834-A13173A41F42}" type="slidenum">
              <a:rPr lang="zh-TW" altLang="en-US" smtClean="0"/>
              <a:t>52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11009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Dropout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A powerful and effective regularization technique.</a:t>
            </a:r>
          </a:p>
          <a:p>
            <a:r>
              <a:rPr lang="en-US" altLang="zh-TW" dirty="0"/>
              <a:t>T</a:t>
            </a:r>
            <a:r>
              <a:rPr lang="en-US" altLang="zh-TW" dirty="0" smtClean="0"/>
              <a:t>raining Step: </a:t>
            </a:r>
            <a:r>
              <a:rPr lang="en-US" altLang="zh-TW" dirty="0"/>
              <a:t>Only </a:t>
            </a:r>
            <a:r>
              <a:rPr lang="en-US" altLang="zh-TW" dirty="0" smtClean="0"/>
              <a:t>probability p number of neurons are activated.</a:t>
            </a:r>
          </a:p>
          <a:p>
            <a:r>
              <a:rPr lang="en-US" altLang="zh-TW" dirty="0" smtClean="0"/>
              <a:t>Test Step: Full neurons are activated.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February 2022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7E4B6A-814A-427D-B834-A13173A41F42}" type="slidenum">
              <a:rPr lang="zh-TW" altLang="en-US" smtClean="0"/>
              <a:t>53</a:t>
            </a:fld>
            <a:endParaRPr lang="zh-TW" altLang="en-US"/>
          </a:p>
        </p:txBody>
      </p:sp>
      <p:pic>
        <p:nvPicPr>
          <p:cNvPr id="7" name="圖片 6" descr="畫面剪輯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3540369"/>
            <a:ext cx="4901408" cy="2518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884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Vectorization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February 2022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7E4B6A-814A-427D-B834-A13173A41F42}" type="slidenum">
              <a:rPr lang="zh-TW" altLang="en-US" smtClean="0"/>
              <a:t>54</a:t>
            </a:fld>
            <a:endParaRPr lang="zh-TW" altLang="en-US"/>
          </a:p>
        </p:txBody>
      </p:sp>
      <p:sp>
        <p:nvSpPr>
          <p:cNvPr id="9" name="內容版面配置區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pPr marL="0" indent="0">
              <a:buNone/>
            </a:pPr>
            <a:endParaRPr lang="en-US" altLang="zh-TW" dirty="0" smtClean="0"/>
          </a:p>
          <a:p>
            <a:pPr marL="0" indent="0">
              <a:buNone/>
            </a:pPr>
            <a:endParaRPr lang="en-US" altLang="zh-TW" dirty="0" smtClean="0"/>
          </a:p>
          <a:p>
            <a:endParaRPr lang="en-US" altLang="zh-TW" dirty="0"/>
          </a:p>
          <a:p>
            <a:r>
              <a:rPr lang="en-US" altLang="zh-TW" dirty="0" smtClean="0"/>
              <a:t>This code is only run by using CPU. However, GPU can be faster.</a:t>
            </a:r>
            <a:endParaRPr lang="zh-TW" altLang="en-US" dirty="0"/>
          </a:p>
        </p:txBody>
      </p:sp>
      <p:pic>
        <p:nvPicPr>
          <p:cNvPr id="11" name="圖片 10" descr="畫面剪輯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004" y="1870075"/>
            <a:ext cx="7726642" cy="2588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452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Non-Linearity: Sigmoid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February 2022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7E4B6A-814A-427D-B834-A13173A41F42}" type="slidenum">
              <a:rPr lang="zh-TW" altLang="en-US" smtClean="0"/>
              <a:t>55</a:t>
            </a:fld>
            <a:endParaRPr lang="zh-TW" altLang="en-US"/>
          </a:p>
        </p:txBody>
      </p:sp>
      <p:sp>
        <p:nvSpPr>
          <p:cNvPr id="10" name="內容版面配置區 9"/>
          <p:cNvSpPr>
            <a:spLocks noGrp="1"/>
          </p:cNvSpPr>
          <p:nvPr>
            <p:ph idx="1"/>
          </p:nvPr>
        </p:nvSpPr>
        <p:spPr>
          <a:xfrm>
            <a:off x="838200" y="1764079"/>
            <a:ext cx="10515600" cy="4351338"/>
          </a:xfrm>
        </p:spPr>
        <p:txBody>
          <a:bodyPr/>
          <a:lstStyle/>
          <a:p>
            <a:r>
              <a:rPr lang="en-US" altLang="zh-TW" dirty="0" smtClean="0"/>
              <a:t>It was commonly used in early 80’s and 90’s.</a:t>
            </a:r>
          </a:p>
          <a:p>
            <a:r>
              <a:rPr lang="en-US" altLang="zh-TW" dirty="0" smtClean="0"/>
              <a:t>Its output gives us a probability because its</a:t>
            </a:r>
          </a:p>
          <a:p>
            <a:pPr marL="0" indent="0">
              <a:buNone/>
            </a:pPr>
            <a:r>
              <a:rPr lang="en-US" altLang="zh-TW" dirty="0" smtClean="0"/>
              <a:t>rank is between 0 and 1.</a:t>
            </a:r>
          </a:p>
          <a:p>
            <a:r>
              <a:rPr lang="en-US" altLang="zh-TW" dirty="0" smtClean="0"/>
              <a:t>Since it doesn’t work well, we seldom use it </a:t>
            </a:r>
          </a:p>
          <a:p>
            <a:pPr marL="0" indent="0">
              <a:buNone/>
            </a:pPr>
            <a:r>
              <a:rPr lang="en-US" altLang="zh-TW" dirty="0" smtClean="0"/>
              <a:t>nowadays. This non-linearity is employed when</a:t>
            </a:r>
          </a:p>
          <a:p>
            <a:pPr marL="0" indent="0">
              <a:buNone/>
            </a:pPr>
            <a:r>
              <a:rPr lang="en-US" altLang="zh-TW" dirty="0" smtClean="0"/>
              <a:t>we want our output to be a probability. </a:t>
            </a:r>
            <a:endParaRPr lang="zh-TW" altLang="en-US" dirty="0"/>
          </a:p>
        </p:txBody>
      </p:sp>
      <p:pic>
        <p:nvPicPr>
          <p:cNvPr id="11" name="內容版面配置區 8" descr="畫面剪輯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4538" y="1825625"/>
            <a:ext cx="3180338" cy="373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848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Non-</a:t>
            </a:r>
            <a:r>
              <a:rPr lang="en-US" altLang="zh-TW" dirty="0" err="1" smtClean="0"/>
              <a:t>Linearities</a:t>
            </a:r>
            <a:r>
              <a:rPr lang="en-US" altLang="zh-TW" dirty="0" smtClean="0"/>
              <a:t>: </a:t>
            </a:r>
            <a:r>
              <a:rPr lang="en-US" altLang="zh-TW" dirty="0" err="1" smtClean="0"/>
              <a:t>tanh</a:t>
            </a:r>
            <a:r>
              <a:rPr lang="en-US" altLang="zh-TW" dirty="0" smtClean="0"/>
              <a:t> and hard </a:t>
            </a:r>
            <a:r>
              <a:rPr lang="en-US" altLang="zh-TW" dirty="0" err="1" smtClean="0"/>
              <a:t>tanh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 smtClean="0"/>
              <a:t>tanh</a:t>
            </a:r>
            <a:r>
              <a:rPr lang="en-US" altLang="zh-TW" dirty="0" smtClean="0"/>
              <a:t>(z) =2 sigmoid(2z)-1  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February 2022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7E4B6A-814A-427D-B834-A13173A41F42}" type="slidenum">
              <a:rPr lang="zh-TW" altLang="en-US" smtClean="0"/>
              <a:t>56</a:t>
            </a:fld>
            <a:endParaRPr lang="zh-TW" altLang="en-US"/>
          </a:p>
        </p:txBody>
      </p:sp>
      <p:pic>
        <p:nvPicPr>
          <p:cNvPr id="7" name="圖片 6" descr="畫面剪輯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9210" y="2489994"/>
            <a:ext cx="7352990" cy="3866356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3754315" y="2409092"/>
            <a:ext cx="4141177" cy="15474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None of above non-</a:t>
            </a:r>
            <a:r>
              <a:rPr lang="en-US" altLang="zh-TW" dirty="0" err="1" smtClean="0"/>
              <a:t>linearities</a:t>
            </a:r>
            <a:r>
              <a:rPr lang="en-US" altLang="zh-TW" dirty="0" smtClean="0"/>
              <a:t> are default choices for training neural network.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5497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Better Non-Linearity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TW" dirty="0" err="1" smtClean="0"/>
              <a:t>ReLU</a:t>
            </a:r>
            <a:r>
              <a:rPr lang="en-US" altLang="zh-TW" dirty="0" smtClean="0"/>
              <a:t> = max(z,0)</a:t>
            </a:r>
          </a:p>
          <a:p>
            <a:r>
              <a:rPr lang="en-US" altLang="zh-TW" dirty="0" smtClean="0"/>
              <a:t>Computational efficiency</a:t>
            </a:r>
          </a:p>
          <a:p>
            <a:r>
              <a:rPr lang="en-US" altLang="zh-TW" dirty="0" smtClean="0"/>
              <a:t>Dead network sometimes</a:t>
            </a:r>
            <a:endParaRPr lang="en-US" altLang="zh-TW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February 2022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7E4B6A-814A-427D-B834-A13173A41F42}" type="slidenum">
              <a:rPr lang="zh-TW" altLang="en-US" smtClean="0"/>
              <a:t>57</a:t>
            </a:fld>
            <a:endParaRPr lang="zh-TW" altLang="en-US"/>
          </a:p>
        </p:txBody>
      </p:sp>
      <p:sp>
        <p:nvSpPr>
          <p:cNvPr id="9" name="內容版面配置區 8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zh-TW" dirty="0" smtClean="0"/>
              <a:t>Leaky </a:t>
            </a:r>
            <a:r>
              <a:rPr lang="en-US" altLang="zh-TW" dirty="0" err="1" smtClean="0"/>
              <a:t>ReLU</a:t>
            </a:r>
            <a:r>
              <a:rPr lang="en-US" altLang="zh-TW" dirty="0" smtClean="0"/>
              <a:t> and Parametric </a:t>
            </a:r>
            <a:r>
              <a:rPr lang="en-US" altLang="zh-TW" dirty="0" err="1" smtClean="0"/>
              <a:t>ReLU</a:t>
            </a:r>
            <a:r>
              <a:rPr lang="en-US" altLang="zh-TW" dirty="0" smtClean="0"/>
              <a:t> </a:t>
            </a:r>
            <a:endParaRPr lang="zh-TW" altLang="en-US" dirty="0"/>
          </a:p>
        </p:txBody>
      </p:sp>
      <p:pic>
        <p:nvPicPr>
          <p:cNvPr id="10" name="內容版面配置區 7" descr="畫面剪輯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3234" y="3298026"/>
            <a:ext cx="3385163" cy="2724705"/>
          </a:xfrm>
          <a:prstGeom prst="rect">
            <a:avLst/>
          </a:prstGeom>
        </p:spPr>
      </p:pic>
      <p:pic>
        <p:nvPicPr>
          <p:cNvPr id="12" name="圖片 11" descr="畫面剪輯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7729" y="3149742"/>
            <a:ext cx="4625741" cy="2872989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3754315" y="2409092"/>
            <a:ext cx="4141177" cy="15474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It’s better to try </a:t>
            </a:r>
            <a:r>
              <a:rPr lang="en-US" altLang="zh-TW" dirty="0" err="1" smtClean="0"/>
              <a:t>ReLU</a:t>
            </a:r>
            <a:r>
              <a:rPr lang="en-US" altLang="zh-TW" dirty="0" smtClean="0"/>
              <a:t> first.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88847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Non-Linearity: </a:t>
            </a:r>
            <a:r>
              <a:rPr lang="en-US" altLang="zh-TW" dirty="0" err="1" smtClean="0"/>
              <a:t>Maxout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內容版面配置區 8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𝑚𝑎𝑥𝑜𝑢𝑡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TW" b="0" i="0" smtClean="0">
                        <a:latin typeface="Cambria Math" panose="02040503050406030204" pitchFamily="18" charset="0"/>
                      </a:rPr>
                      <m:t>max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⁡(</m:t>
                    </m:r>
                    <m:sSubSup>
                      <m:sSubSup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en-US" altLang="zh-TW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TW" dirty="0" smtClean="0"/>
              </a:p>
              <a:p>
                <a:r>
                  <a:rPr lang="en-US" altLang="zh-TW" dirty="0" smtClean="0"/>
                  <a:t>Advantage</a:t>
                </a:r>
              </a:p>
              <a:p>
                <a:pPr lvl="1"/>
                <a:r>
                  <a:rPr lang="en-US" altLang="zh-TW" dirty="0" smtClean="0"/>
                  <a:t>Doesn’t have dying </a:t>
                </a:r>
                <a:r>
                  <a:rPr lang="en-US" altLang="zh-TW" dirty="0" err="1" smtClean="0"/>
                  <a:t>ReLU</a:t>
                </a:r>
                <a:endParaRPr lang="en-US" altLang="zh-TW" dirty="0" smtClean="0"/>
              </a:p>
              <a:p>
                <a:r>
                  <a:rPr lang="en-US" altLang="zh-TW" dirty="0" smtClean="0"/>
                  <a:t>Disadvantage</a:t>
                </a:r>
              </a:p>
              <a:p>
                <a:pPr lvl="1"/>
                <a:r>
                  <a:rPr lang="en-US" altLang="zh-TW" dirty="0" smtClean="0"/>
                  <a:t>Double the parameter</a:t>
                </a:r>
              </a:p>
            </p:txBody>
          </p:sp>
        </mc:Choice>
        <mc:Fallback xmlns="">
          <p:sp>
            <p:nvSpPr>
              <p:cNvPr id="9" name="內容版面配置區 8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February 2022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7E4B6A-814A-427D-B834-A13173A41F42}" type="slidenum">
              <a:rPr lang="zh-TW" altLang="en-US" smtClean="0"/>
              <a:t>58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08740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Non-Linearity: Soft Sign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February 2022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7E4B6A-814A-427D-B834-A13173A41F42}" type="slidenum">
              <a:rPr lang="zh-TW" altLang="en-US" smtClean="0"/>
              <a:t>59</a:t>
            </a:fld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內容版面配置區 7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dirty="0" err="1" smtClean="0"/>
                  <a:t>softsign</a:t>
                </a:r>
                <a:r>
                  <a:rPr lang="en-US" altLang="zh-TW" dirty="0" smtClean="0"/>
                  <a:t>(z)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den>
                    </m:f>
                  </m:oMath>
                </a14:m>
                <a:r>
                  <a:rPr lang="en-US" altLang="zh-TW" dirty="0" smtClean="0"/>
                  <a:t> 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8" name="內容版面配置區 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12" t="-9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內容版面配置區 6" descr="畫面剪輯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1773" y="2095648"/>
            <a:ext cx="3126809" cy="2397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443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Single Neuron of ANN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February 2022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8C392-4ECD-4528-9094-B253F9513A4D}" type="slidenum">
              <a:rPr lang="zh-TW" altLang="en-US" smtClean="0"/>
              <a:t>6</a:t>
            </a:fld>
            <a:endParaRPr lang="zh-TW" altLang="en-US"/>
          </a:p>
        </p:txBody>
      </p:sp>
      <p:pic>
        <p:nvPicPr>
          <p:cNvPr id="8" name="內容版面配置區 6" descr="畫面剪輯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0587" y="1762297"/>
            <a:ext cx="7369179" cy="421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82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Derivative of Non-</a:t>
            </a:r>
            <a:r>
              <a:rPr lang="en-US" altLang="zh-TW" dirty="0" err="1" smtClean="0"/>
              <a:t>Linearities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en-US" altLang="zh-TW" sz="2400" dirty="0" smtClean="0"/>
                  <a:t>tanh(z)=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TW" sz="2400">
                                <a:latin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d>
                          </m:e>
                        </m:func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altLang="zh-TW" sz="2400">
                            <a:latin typeface="Cambria Math" panose="02040503050406030204" pitchFamily="18" charset="0"/>
                          </a:rPr>
                          <m:t>exp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⁡(−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func>
                          <m:func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TW" sz="2400" b="0" i="0" smtClean="0">
                                <a:latin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d>
                          </m:e>
                        </m:func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altLang="zh-TW" sz="2400" b="0" i="0" smtClean="0">
                            <a:latin typeface="Cambria Math" panose="02040503050406030204" pitchFamily="18" charset="0"/>
                          </a:rPr>
                          <m:t>exp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⁡(−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altLang="zh-TW" sz="2400" dirty="0" smtClean="0"/>
              </a:p>
              <a:p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h𝑎𝑟𝑑𝑡𝑎𝑛h</m:t>
                    </m:r>
                    <m:d>
                      <m:d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−1 :</m:t>
                            </m:r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&lt;−1</m:t>
                            </m:r>
                          </m:e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 :−1&lt;</m:t>
                            </m:r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&lt;1</m:t>
                            </m:r>
                          </m:e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1 :</m:t>
                            </m:r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&gt;1</m:t>
                            </m:r>
                          </m:e>
                        </m:eqArr>
                      </m:e>
                    </m:d>
                  </m:oMath>
                </a14:m>
                <a:endParaRPr lang="en-US" altLang="zh-TW" sz="2400" dirty="0" smtClean="0"/>
              </a:p>
              <a:p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𝑠𝑜𝑓𝑡𝑠𝑖𝑔𝑛</m:t>
                    </m:r>
                    <m:d>
                      <m:d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d>
                          <m:dPr>
                            <m:begChr m:val="⌊"/>
                            <m:endChr m:val="⌋"/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den>
                    </m:f>
                  </m:oMath>
                </a14:m>
                <a:endParaRPr lang="en-US" altLang="zh-TW" sz="2400" dirty="0" smtClean="0"/>
              </a:p>
              <a:p>
                <a:r>
                  <a:rPr lang="en-US" altLang="zh-TW" sz="2400" dirty="0" err="1" smtClean="0"/>
                  <a:t>ReLU</a:t>
                </a:r>
                <a:r>
                  <a:rPr lang="en-US" altLang="zh-TW" sz="2400" dirty="0" smtClean="0"/>
                  <a:t>(z) =max(z,0)</a:t>
                </a:r>
              </a:p>
              <a:p>
                <a:r>
                  <a:rPr lang="en-US" altLang="zh-TW" sz="2400" dirty="0" smtClean="0"/>
                  <a:t>Leaky </a:t>
                </a:r>
                <a:r>
                  <a:rPr lang="en-US" altLang="zh-TW" sz="2400" dirty="0" err="1" smtClean="0"/>
                  <a:t>ReLU</a:t>
                </a:r>
                <a:r>
                  <a:rPr lang="en-US" altLang="zh-TW" sz="2400" dirty="0" smtClean="0"/>
                  <a:t>(z) = max(</a:t>
                </a:r>
                <a:r>
                  <a:rPr lang="en-US" altLang="zh-TW" sz="2400" dirty="0" err="1" smtClean="0"/>
                  <a:t>z,k</a:t>
                </a:r>
                <a:r>
                  <a:rPr lang="en-US" altLang="zh-TW" sz="2400" dirty="0" smtClean="0"/>
                  <a:t>*z)</a:t>
                </a: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16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內容版面配置區 6"/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𝑡𝑎𝑛h</m:t>
                        </m:r>
                      </m:e>
                      <m: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=1−</m:t>
                    </m:r>
                    <m:sSup>
                      <m:sSup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𝑡𝑎𝑛h</m:t>
                        </m:r>
                      </m:e>
                      <m: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TW" sz="2400" dirty="0" smtClean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h𝑎𝑟𝑑𝑡𝑎𝑛h</m:t>
                        </m:r>
                      </m:e>
                      <m: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1 :</m:t>
                            </m:r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−1&lt;</m:t>
                            </m:r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&lt;1</m:t>
                            </m:r>
                          </m:e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0 :</m:t>
                            </m:r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𝑜𝑡h𝑒𝑟𝑤𝑖𝑠𝑒</m:t>
                            </m:r>
                          </m:e>
                        </m:eqArr>
                      </m:e>
                    </m:d>
                  </m:oMath>
                </a14:m>
                <a:endParaRPr lang="en-US" altLang="zh-TW" sz="2400" dirty="0" smtClean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𝑠𝑜𝑓𝑡𝑠𝑖𝑔𝑛</m:t>
                        </m:r>
                      </m:e>
                      <m: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(1+</m:t>
                            </m:r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altLang="zh-TW" sz="2400" dirty="0" smtClean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𝑟𝑒𝑐𝑡</m:t>
                        </m:r>
                      </m:e>
                      <m: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altLang="zh-TW" sz="24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1 :</m:t>
                            </m:r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&gt;0</m:t>
                            </m:r>
                          </m:e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0 :</m:t>
                            </m:r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𝑜𝑡h𝑒𝑟𝑤𝑖𝑠𝑒</m:t>
                            </m:r>
                          </m:e>
                        </m:eqArr>
                      </m:e>
                    </m:d>
                  </m:oMath>
                </a14:m>
                <a:endParaRPr lang="en-US" altLang="zh-TW" sz="2400" dirty="0" smtClean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𝑙𝑒𝑎𝑘𝑦</m:t>
                        </m:r>
                      </m:e>
                      <m: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altLang="zh-TW" sz="24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1 :</m:t>
                            </m:r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&gt;0</m:t>
                            </m:r>
                          </m:e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 :</m:t>
                            </m:r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𝑜𝑡h𝑒𝑟𝑤𝑖𝑠𝑒</m:t>
                            </m:r>
                          </m:e>
                        </m:eqArr>
                      </m:e>
                    </m:d>
                  </m:oMath>
                </a14:m>
                <a:endParaRPr lang="zh-TW" altLang="en-US" sz="2400" dirty="0" smtClean="0"/>
              </a:p>
            </p:txBody>
          </p:sp>
        </mc:Choice>
        <mc:Fallback xmlns="">
          <p:sp>
            <p:nvSpPr>
              <p:cNvPr id="7" name="內容版面配置區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3"/>
                <a:stretch>
                  <a:fillRect l="-1647" t="-154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February 2022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7E4B6A-814A-427D-B834-A13173A41F42}" type="slidenum">
              <a:rPr lang="zh-TW" altLang="en-US" smtClean="0"/>
              <a:t>60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372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Data Preprocessing</a:t>
            </a:r>
            <a:endParaRPr lang="zh-TW" altLang="en-US" dirty="0"/>
          </a:p>
        </p:txBody>
      </p:sp>
      <p:sp>
        <p:nvSpPr>
          <p:cNvPr id="9" name="內容版面配置區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Mean Subtraction</a:t>
            </a:r>
          </a:p>
          <a:p>
            <a:pPr lvl="1"/>
            <a:r>
              <a:rPr lang="en-US" altLang="zh-TW" dirty="0" smtClean="0"/>
              <a:t>Calculate the mean in training data and subtract this mean from input. </a:t>
            </a:r>
          </a:p>
          <a:p>
            <a:pPr lvl="1"/>
            <a:r>
              <a:rPr lang="en-US" altLang="zh-TW" dirty="0" smtClean="0"/>
              <a:t>Although mean is only calculated in training set, this mean is subtracted from training, test, and validation sets.</a:t>
            </a:r>
          </a:p>
          <a:p>
            <a:r>
              <a:rPr lang="en-US" altLang="zh-TW" dirty="0" smtClean="0"/>
              <a:t>Normalization</a:t>
            </a:r>
          </a:p>
          <a:p>
            <a:pPr lvl="1"/>
            <a:r>
              <a:rPr lang="en-US" altLang="zh-TW" dirty="0" smtClean="0"/>
              <a:t>Normalization, which features are divided by the standard deviation calculated by using training sets, scales range between input data in order to equalize the importance of all features.</a:t>
            </a:r>
          </a:p>
          <a:p>
            <a:pPr lvl="1"/>
            <a:endParaRPr lang="zh-TW" altLang="en-US" dirty="0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February 2022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7E4B6A-814A-427D-B834-A13173A41F42}" type="slidenum">
              <a:rPr lang="zh-TW" altLang="en-US" smtClean="0"/>
              <a:t>61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59586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Parameter Initialization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dirty="0" smtClean="0"/>
                  <a:t>In order to avert symmetries, weights are initialized to small random values.</a:t>
                </a:r>
              </a:p>
              <a:p>
                <a:r>
                  <a:rPr lang="en-US" altLang="zh-TW" dirty="0" smtClean="0"/>
                  <a:t>Bias terms are initialized to 0 and makes the network learn itself.</a:t>
                </a:r>
              </a:p>
              <a:p>
                <a:r>
                  <a:rPr lang="en-US" altLang="zh-TW" dirty="0" smtClean="0"/>
                  <a:t>Xavier initialization suggests that we can randomly initialize the weights with the following uniform distribution. </a:t>
                </a:r>
              </a:p>
              <a:p>
                <a:r>
                  <a:rPr lang="en-US" altLang="zh-TW" dirty="0"/>
                  <a:t>Xavier lower </a:t>
                </a:r>
                <a:r>
                  <a:rPr lang="en-US" altLang="zh-TW" dirty="0" smtClean="0"/>
                  <a:t>the error rate and converge faster.</a:t>
                </a:r>
              </a:p>
              <a:p>
                <a:pPr marL="0" indent="0">
                  <a:buNone/>
                </a:pPr>
                <a:endParaRPr lang="en-US" altLang="zh-TW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𝑈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ad>
                            <m:radPr>
                              <m:degHide m:val="on"/>
                              <m:ctrlP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en-US" altLang="zh-TW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TW" sz="2000" b="0" i="1" smtClean="0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altLang="zh-TW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0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altLang="zh-TW" sz="2000" b="0" i="1" smtClean="0">
                                          <a:latin typeface="Cambria Math" panose="02040503050406030204" pitchFamily="18" charset="0"/>
                                        </a:rPr>
                                        <m:t>𝑖𝑛</m:t>
                                      </m:r>
                                    </m:sub>
                                  </m:sSub>
                                  <m:r>
                                    <a:rPr lang="en-US" altLang="zh-TW" sz="20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altLang="zh-TW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0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altLang="zh-TW" sz="2000" b="0" i="1" smtClean="0">
                                          <a:latin typeface="Cambria Math" panose="02040503050406030204" pitchFamily="18" charset="0"/>
                                        </a:rPr>
                                        <m:t>𝑜𝑢𝑡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rad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ad>
                            <m:radPr>
                              <m:degHide m:val="on"/>
                              <m:ctrlP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en-US" altLang="zh-TW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TW" sz="2000" i="1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altLang="zh-TW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0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altLang="zh-TW" sz="2000" i="1">
                                          <a:latin typeface="Cambria Math" panose="02040503050406030204" pitchFamily="18" charset="0"/>
                                        </a:rPr>
                                        <m:t>𝑖𝑛</m:t>
                                      </m:r>
                                    </m:sub>
                                  </m:sSub>
                                  <m:r>
                                    <a:rPr lang="en-US" altLang="zh-TW" sz="20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altLang="zh-TW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0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altLang="zh-TW" sz="2000" i="1">
                                          <a:latin typeface="Cambria Math" panose="02040503050406030204" pitchFamily="18" charset="0"/>
                                        </a:rPr>
                                        <m:t>𝑜𝑢𝑡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rad>
                        </m:e>
                      </m:d>
                    </m:oMath>
                  </m:oMathPara>
                </a14:m>
                <a:endParaRPr lang="en-US" altLang="zh-TW" sz="2000" dirty="0" smtClean="0"/>
              </a:p>
              <a:p>
                <a:pPr marL="0" indent="0">
                  <a:buNone/>
                </a:pPr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February 2022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7E4B6A-814A-427D-B834-A13173A41F42}" type="slidenum">
              <a:rPr lang="zh-TW" altLang="en-US" smtClean="0"/>
              <a:t>62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69079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Optimizer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Result of plain SGD is usually fine although it requires to hand-tuning the learning rate</a:t>
            </a:r>
          </a:p>
          <a:p>
            <a:r>
              <a:rPr lang="en-US" altLang="zh-TW" dirty="0" smtClean="0"/>
              <a:t>Other optimizer that adjusts the parameter automatically.</a:t>
            </a:r>
          </a:p>
          <a:p>
            <a:pPr lvl="1"/>
            <a:r>
              <a:rPr lang="en-US" altLang="zh-TW" dirty="0" err="1"/>
              <a:t>Adagrad</a:t>
            </a:r>
            <a:endParaRPr lang="en-US" altLang="zh-TW" dirty="0"/>
          </a:p>
          <a:p>
            <a:pPr lvl="1"/>
            <a:r>
              <a:rPr lang="en-US" altLang="zh-TW" dirty="0" err="1" smtClean="0"/>
              <a:t>RMSprop</a:t>
            </a:r>
            <a:endParaRPr lang="en-US" altLang="zh-TW" dirty="0"/>
          </a:p>
          <a:p>
            <a:pPr lvl="1"/>
            <a:r>
              <a:rPr lang="en-US" altLang="zh-TW" dirty="0" smtClean="0"/>
              <a:t>Adam </a:t>
            </a:r>
          </a:p>
          <a:p>
            <a:pPr lvl="1"/>
            <a:r>
              <a:rPr lang="en-US" altLang="zh-TW" dirty="0" err="1" smtClean="0"/>
              <a:t>SparseAdam</a:t>
            </a:r>
            <a:endParaRPr lang="en-US" altLang="zh-TW" dirty="0"/>
          </a:p>
          <a:p>
            <a:pPr lvl="1"/>
            <a:r>
              <a:rPr lang="en-US" altLang="zh-TW" dirty="0" smtClean="0"/>
              <a:t>…</a:t>
            </a:r>
          </a:p>
          <a:p>
            <a:r>
              <a:rPr lang="en-US" altLang="zh-TW" dirty="0" smtClean="0"/>
              <a:t>It’s good to begin with Adam optimizer.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February 2022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7E4B6A-814A-427D-B834-A13173A41F42}" type="slidenum">
              <a:rPr lang="zh-TW" altLang="en-US" smtClean="0"/>
              <a:t>63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83164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Learning Rate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altLang="zh-TW" sz="2400" dirty="0" smtClean="0"/>
                  <a:t>Magnitude of Learning Rate</a:t>
                </a:r>
              </a:p>
              <a:p>
                <a:pPr lvl="1"/>
                <a:r>
                  <a:rPr lang="en-US" altLang="zh-TW" sz="2000" dirty="0" smtClean="0"/>
                  <a:t>Too big: will not converge</a:t>
                </a:r>
              </a:p>
              <a:p>
                <a:pPr lvl="1"/>
                <a:r>
                  <a:rPr lang="en-US" altLang="zh-TW" sz="2000" dirty="0" smtClean="0"/>
                  <a:t>Too small: train like a baby </a:t>
                </a:r>
              </a:p>
              <a:p>
                <a:pPr lvl="1"/>
                <a:r>
                  <a:rPr lang="en-US" altLang="zh-TW" sz="2000" dirty="0" smtClean="0"/>
                  <a:t>It’s common to try power of 10.</a:t>
                </a:r>
              </a:p>
              <a:p>
                <a:r>
                  <a:rPr lang="en-US" altLang="zh-TW" sz="2400" dirty="0" smtClean="0"/>
                  <a:t>It’s better to diminish the learning rate when we train the model. There are some ways decreasing learning rate. They’re illustrated as follows.</a:t>
                </a:r>
              </a:p>
              <a:p>
                <a:pPr lvl="1"/>
                <a:r>
                  <a:rPr lang="en-US" altLang="zh-TW" sz="2000" dirty="0" smtClean="0"/>
                  <a:t>By hand: to halve the learning rate each k epochs</a:t>
                </a:r>
              </a:p>
              <a:p>
                <a:pPr lvl="1"/>
                <a:r>
                  <a:rPr lang="en-US" altLang="zh-TW" sz="2000" dirty="0" smtClean="0"/>
                  <a:t>By formula: </a:t>
                </a:r>
                <a:r>
                  <a:rPr lang="en-US" altLang="zh-TW" sz="2000" dirty="0" err="1" smtClean="0"/>
                  <a:t>lr</a:t>
                </a:r>
                <a:r>
                  <a:rPr lang="en-US" altLang="zh-TW" sz="2000" dirty="0" smtClean="0"/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𝑙𝑟</m:t>
                        </m:r>
                      </m:e>
                      <m:sub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altLang="zh-TW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𝑘𝑡</m:t>
                        </m:r>
                      </m:sup>
                    </m:sSup>
                  </m:oMath>
                </a14:m>
                <a:r>
                  <a:rPr lang="en-US" altLang="zh-TW" sz="2000" dirty="0" smtClean="0"/>
                  <a:t>, </a:t>
                </a:r>
                <a:r>
                  <a:rPr lang="en-US" altLang="zh-TW" sz="2000" dirty="0"/>
                  <a:t>for epoch </a:t>
                </a:r>
                <a:r>
                  <a:rPr lang="en-US" altLang="zh-TW" sz="2000" dirty="0" smtClean="0"/>
                  <a:t>t, k is a hyper-parameter</a:t>
                </a:r>
                <a:endParaRPr lang="en-US" altLang="zh-TW" sz="2000" i="1" dirty="0" smtClean="0">
                  <a:latin typeface="Cambria Math" panose="02040503050406030204" pitchFamily="18" charset="0"/>
                </a:endParaRPr>
              </a:p>
              <a:p>
                <a:pPr lvl="1"/>
                <a:r>
                  <a:rPr lang="en-US" altLang="zh-TW" sz="2000" dirty="0" smtClean="0"/>
                  <a:t>By formula: </a:t>
                </a:r>
                <a:r>
                  <a:rPr lang="en-US" altLang="zh-TW" sz="2000" dirty="0" err="1" smtClean="0"/>
                  <a:t>lr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TW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𝑙𝑟</m:t>
                            </m:r>
                          </m:e>
                          <m:sub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zh-TW" altLang="en-US" sz="2000" i="1">
                            <a:latin typeface="Cambria Math" panose="02040503050406030204" pitchFamily="18" charset="0"/>
                          </a:rPr>
                          <m:t>𝜏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altLang="zh-TW" sz="2000" b="0" i="0" smtClean="0">
                            <a:latin typeface="Cambria Math" panose="02040503050406030204" pitchFamily="18" charset="0"/>
                          </a:rPr>
                          <m:t>max</m:t>
                        </m:r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TW" altLang="en-US" sz="2000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altLang="zh-TW" sz="2000" dirty="0" smtClean="0"/>
                  <a:t>,</a:t>
                </a:r>
                <a14:m>
                  <m:oMath xmlns:m="http://schemas.openxmlformats.org/officeDocument/2006/math">
                    <m:r>
                      <a:rPr lang="zh-TW" altLang="en-US" sz="2000" i="1"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US" altLang="zh-TW" sz="2000" dirty="0" smtClean="0"/>
                  <a:t> is a hyper-parameter</a:t>
                </a:r>
              </a:p>
              <a:p>
                <a:pPr lvl="1"/>
                <a:r>
                  <a:rPr lang="en-US" altLang="zh-TW" sz="2000" dirty="0" smtClean="0"/>
                  <a:t>Cyclic Learning Rate</a:t>
                </a:r>
              </a:p>
              <a:p>
                <a:r>
                  <a:rPr lang="en-US" altLang="zh-TW" sz="2400" dirty="0" smtClean="0"/>
                  <a:t>Fancier optimizer will shrink the learning. Hence, it’s better to start high such as 0.1.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12" t="-2661" r="-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February 2022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7E4B6A-814A-427D-B834-A13173A41F42}" type="slidenum">
              <a:rPr lang="zh-TW" altLang="en-US" smtClean="0"/>
              <a:t>64</a:t>
            </a:fld>
            <a:endParaRPr lang="zh-TW" altLang="en-US"/>
          </a:p>
        </p:txBody>
      </p:sp>
      <p:pic>
        <p:nvPicPr>
          <p:cNvPr id="7" name="圖片 6" descr="畫面剪輯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1143" y="1430448"/>
            <a:ext cx="2533734" cy="1818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807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Reference 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000" dirty="0" smtClean="0"/>
              <a:t>Manning et al., CS224n Natural Language Processing with Deep Learning, Stanford University</a:t>
            </a:r>
          </a:p>
          <a:p>
            <a:r>
              <a:rPr lang="en-US" altLang="zh-TW" sz="2000" dirty="0" err="1" smtClean="0"/>
              <a:t>Mundra</a:t>
            </a:r>
            <a:r>
              <a:rPr lang="en-US" altLang="zh-TW" sz="2000" dirty="0" smtClean="0"/>
              <a:t> </a:t>
            </a:r>
            <a:r>
              <a:rPr lang="en-US" altLang="zh-TW" sz="2000" dirty="0"/>
              <a:t>et al., Stanford University :</a:t>
            </a:r>
            <a:r>
              <a:rPr lang="zh-TW" altLang="en-US" sz="2000" dirty="0"/>
              <a:t> </a:t>
            </a:r>
            <a:r>
              <a:rPr lang="en-US" altLang="zh-TW" sz="2000" dirty="0"/>
              <a:t>Lecture 2 </a:t>
            </a:r>
            <a:r>
              <a:rPr lang="en-US" altLang="zh-TW" sz="2000" dirty="0" smtClean="0"/>
              <a:t>Notes</a:t>
            </a:r>
          </a:p>
          <a:p>
            <a:r>
              <a:rPr lang="en-US" altLang="zh-TW" sz="2000" dirty="0"/>
              <a:t>Li et al., CS231n Convolutional Neural Networks for Visual Recognition, Stanford University</a:t>
            </a:r>
          </a:p>
          <a:p>
            <a:r>
              <a:rPr lang="en-US" altLang="zh-TW" sz="2000" dirty="0"/>
              <a:t>Guillaume </a:t>
            </a:r>
            <a:r>
              <a:rPr lang="en-US" altLang="zh-TW" sz="2000" dirty="0" err="1"/>
              <a:t>Genthial</a:t>
            </a:r>
            <a:r>
              <a:rPr lang="en-US" altLang="zh-TW" sz="2000" dirty="0"/>
              <a:t>, Review of differential calculus theory, Stanford University</a:t>
            </a:r>
          </a:p>
          <a:p>
            <a:r>
              <a:rPr lang="en-US" altLang="zh-TW" sz="2000" dirty="0"/>
              <a:t>Kevin Clark, Computing Neural Network Gradients, Stanford University</a:t>
            </a:r>
          </a:p>
          <a:p>
            <a:r>
              <a:rPr lang="zh-TW" altLang="en-US" sz="2000" dirty="0"/>
              <a:t>斎藤康毅</a:t>
            </a:r>
            <a:r>
              <a:rPr lang="en-US" altLang="zh-TW" sz="2000" dirty="0"/>
              <a:t>, Deep Learning 2: </a:t>
            </a:r>
            <a:r>
              <a:rPr lang="zh-TW" altLang="en-US" sz="2000" dirty="0"/>
              <a:t>用</a:t>
            </a:r>
            <a:r>
              <a:rPr lang="en-US" altLang="zh-TW" sz="2000" dirty="0"/>
              <a:t>Python</a:t>
            </a:r>
            <a:r>
              <a:rPr lang="zh-TW" altLang="en-US" sz="2000" dirty="0"/>
              <a:t>進行自然語言處理的基礎理論實作</a:t>
            </a:r>
            <a:r>
              <a:rPr lang="en-US" altLang="zh-TW" sz="2000" smtClean="0"/>
              <a:t>.</a:t>
            </a:r>
            <a:endParaRPr lang="en-US" altLang="zh-TW" sz="2000" dirty="0" smtClean="0"/>
          </a:p>
          <a:p>
            <a:endParaRPr lang="zh-TW" altLang="en-US" sz="2000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February 2022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8C392-4ECD-4528-9094-B253F9513A4D}" type="slidenum">
              <a:rPr lang="zh-TW" altLang="en-US" smtClean="0"/>
              <a:t>65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81074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A neuron is equal to a binary logistic regression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47850"/>
                <a:ext cx="10515600" cy="4351338"/>
              </a:xfrm>
            </p:spPr>
            <p:txBody>
              <a:bodyPr/>
              <a:lstStyle/>
              <a:p>
                <a:r>
                  <a:rPr lang="en-US" altLang="zh-TW" dirty="0" smtClean="0"/>
                  <a:t>Suppose activation function is equal to sigmoid.</a:t>
                </a:r>
              </a:p>
              <a:p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altLang="zh-TW" dirty="0" smtClean="0"/>
              </a:p>
              <a:p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func>
                          <m:func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TW" b="0" i="0" smtClean="0">
                                <a:latin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(−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den>
                    </m:f>
                  </m:oMath>
                </a14:m>
                <a:endParaRPr lang="en-US" altLang="zh-TW" dirty="0" smtClean="0"/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47850"/>
                <a:ext cx="10515600" cy="4351338"/>
              </a:xfrm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February 2022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8C392-4ECD-4528-9094-B253F9513A4D}" type="slidenum">
              <a:rPr lang="zh-TW" altLang="en-US" smtClean="0"/>
              <a:t>7</a:t>
            </a:fld>
            <a:endParaRPr lang="zh-TW" altLang="en-US"/>
          </a:p>
        </p:txBody>
      </p:sp>
      <p:pic>
        <p:nvPicPr>
          <p:cNvPr id="8" name="內容版面配置區 6" descr="畫面剪輯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923" y="3770084"/>
            <a:ext cx="4046698" cy="2314192"/>
          </a:xfrm>
          <a:prstGeom prst="rect">
            <a:avLst/>
          </a:prstGeom>
        </p:spPr>
      </p:pic>
      <p:pic>
        <p:nvPicPr>
          <p:cNvPr id="9" name="圖片 8" descr="畫面剪輯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1565" y="2666762"/>
            <a:ext cx="3187319" cy="2713513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3851031" y="2804746"/>
            <a:ext cx="3314700" cy="9653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rgbClr val="FF0000"/>
                </a:solidFill>
              </a:rPr>
              <a:t>Activation function is not limited to sigmoid</a:t>
            </a:r>
            <a:r>
              <a:rPr lang="en-US" altLang="zh-TW" dirty="0" smtClean="0"/>
              <a:t>.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8159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A neural network is equal to running many logistic regression simultaneously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February 2022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8C392-4ECD-4528-9094-B253F9513A4D}" type="slidenum">
              <a:rPr lang="zh-TW" altLang="en-US" smtClean="0"/>
              <a:t>8</a:t>
            </a:fld>
            <a:endParaRPr lang="zh-TW" altLang="en-US"/>
          </a:p>
        </p:txBody>
      </p:sp>
      <p:pic>
        <p:nvPicPr>
          <p:cNvPr id="7" name="圖片 6" descr="畫面剪輯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688" y="2267564"/>
            <a:ext cx="2789162" cy="3909399"/>
          </a:xfrm>
          <a:prstGeom prst="rect">
            <a:avLst/>
          </a:prstGeom>
        </p:spPr>
      </p:pic>
      <p:pic>
        <p:nvPicPr>
          <p:cNvPr id="8" name="圖片 7" descr="畫面剪輯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4858" y="2267564"/>
            <a:ext cx="5296359" cy="3848433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3753850" y="3454923"/>
            <a:ext cx="2201008" cy="13604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rgbClr val="FF0000"/>
                </a:solidFill>
              </a:rPr>
              <a:t>Back-propagation determines the parameters in hidden layer to make a good decision. </a:t>
            </a:r>
            <a:endParaRPr lang="zh-TW" altLang="en-US" dirty="0">
              <a:solidFill>
                <a:srgbClr val="FF0000"/>
              </a:solidFill>
            </a:endParaRPr>
          </a:p>
        </p:txBody>
      </p:sp>
      <p:pic>
        <p:nvPicPr>
          <p:cNvPr id="11" name="內容版面配置區 10" descr="畫面剪輯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9269" y="2038944"/>
            <a:ext cx="6873836" cy="4077053"/>
          </a:xfrm>
        </p:spPr>
      </p:pic>
      <p:sp>
        <p:nvSpPr>
          <p:cNvPr id="12" name="矩形 11"/>
          <p:cNvSpPr/>
          <p:nvPr/>
        </p:nvSpPr>
        <p:spPr>
          <a:xfrm>
            <a:off x="4507857" y="2704489"/>
            <a:ext cx="4018084" cy="15210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/>
              <a:t>Multi-layer Neural Network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265183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Matrix notation for a layer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b="0" i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TW" dirty="0" smtClean="0"/>
                  <a:t>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TW" dirty="0" smtClean="0"/>
                  <a:t>)</a:t>
                </a:r>
              </a:p>
              <a:p>
                <a:r>
                  <a:rPr lang="en-US" altLang="zh-TW" dirty="0" smtClean="0"/>
                  <a:t>…</a:t>
                </a:r>
              </a:p>
              <a:p>
                <a:r>
                  <a:rPr lang="en-US" altLang="zh-TW" dirty="0" smtClean="0"/>
                  <a:t>Matrix Notation</a:t>
                </a:r>
              </a:p>
              <a:p>
                <a:pPr marL="0" indent="0">
                  <a:buNone/>
                </a:pPr>
                <a:r>
                  <a:rPr lang="en-US" altLang="zh-TW" dirty="0" smtClean="0"/>
                  <a:t>    z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𝑊𝑥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altLang="zh-TW" b="0" dirty="0" smtClean="0"/>
              </a:p>
              <a:p>
                <a:pPr marL="0" indent="0">
                  <a:buNone/>
                </a:pPr>
                <a:r>
                  <a:rPr lang="en-US" altLang="zh-TW" dirty="0" smtClean="0"/>
                  <a:t>    a = f(z)</a:t>
                </a:r>
              </a:p>
              <a:p>
                <a:r>
                  <a:rPr lang="en-US" altLang="zh-TW" dirty="0"/>
                  <a:t> </a:t>
                </a:r>
                <a:r>
                  <a:rPr lang="en-US" altLang="zh-TW" dirty="0" smtClean="0"/>
                  <a:t>Activation function is element-wise</a:t>
                </a:r>
                <a:endParaRPr lang="en-US" altLang="zh-TW" dirty="0"/>
              </a:p>
              <a:p>
                <a:pPr marL="0" indent="0">
                  <a:buNone/>
                </a:pPr>
                <a:r>
                  <a:rPr lang="en-US" altLang="zh-TW" dirty="0" smtClean="0"/>
                  <a:t>  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endParaRPr lang="en-US" altLang="zh-TW" dirty="0"/>
              </a:p>
              <a:p>
                <a:pPr>
                  <a:buFont typeface="Wingdings" panose="05000000000000000000" pitchFamily="2" charset="2"/>
                  <a:buChar char="Ø"/>
                </a:pPr>
                <a:endParaRPr lang="en-US" altLang="zh-TW" dirty="0" smtClean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12" t="-196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February 2022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8C392-4ECD-4528-9094-B253F9513A4D}" type="slidenum">
              <a:rPr lang="zh-TW" altLang="en-US" smtClean="0"/>
              <a:t>9</a:t>
            </a:fld>
            <a:endParaRPr lang="zh-TW" altLang="en-US"/>
          </a:p>
        </p:txBody>
      </p:sp>
      <p:pic>
        <p:nvPicPr>
          <p:cNvPr id="9" name="內容版面配置區 7" descr="畫面剪輯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2818" y="1870075"/>
            <a:ext cx="2949196" cy="4008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231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2896</TotalTime>
  <Words>6146</Words>
  <Application>Microsoft Office PowerPoint</Application>
  <PresentationFormat>寬螢幕</PresentationFormat>
  <Paragraphs>540</Paragraphs>
  <Slides>65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65</vt:i4>
      </vt:variant>
    </vt:vector>
  </HeadingPairs>
  <TitlesOfParts>
    <vt:vector size="72" baseType="lpstr">
      <vt:lpstr>新細明體</vt:lpstr>
      <vt:lpstr>Arial</vt:lpstr>
      <vt:lpstr>Calibri</vt:lpstr>
      <vt:lpstr>Calibri Light</vt:lpstr>
      <vt:lpstr>Cambria Math</vt:lpstr>
      <vt:lpstr>Wingdings</vt:lpstr>
      <vt:lpstr>Office 佈景主題</vt:lpstr>
      <vt:lpstr>Neural Network and Backpropagation </vt:lpstr>
      <vt:lpstr>Course Outline</vt:lpstr>
      <vt:lpstr>Today’s Agenda</vt:lpstr>
      <vt:lpstr>Neural Network</vt:lpstr>
      <vt:lpstr>Neural Network of Human Beings</vt:lpstr>
      <vt:lpstr>Single Neuron of ANN</vt:lpstr>
      <vt:lpstr>A neuron is equal to a binary logistic regression</vt:lpstr>
      <vt:lpstr>A neural network is equal to running many logistic regression simultaneously</vt:lpstr>
      <vt:lpstr>Matrix notation for a layer</vt:lpstr>
      <vt:lpstr>Stochastic Gradient Decent</vt:lpstr>
      <vt:lpstr>Stochastic Gradient Decent</vt:lpstr>
      <vt:lpstr>Calculus Review</vt:lpstr>
      <vt:lpstr>Review of Calculus </vt:lpstr>
      <vt:lpstr>Jacobian Matrix: Vectorized Gradients</vt:lpstr>
      <vt:lpstr>Chain Rule</vt:lpstr>
      <vt:lpstr>Conventional Chain Rule </vt:lpstr>
      <vt:lpstr>Multiplication of Jacobian Matrix Chain Rule </vt:lpstr>
      <vt:lpstr>Useful Identities for Neural Network</vt:lpstr>
      <vt:lpstr>Matrix Times Column Vector w.r.t. Column Vector</vt:lpstr>
      <vt:lpstr>Row Vector Times Matrix w.r.t. Row Vector</vt:lpstr>
      <vt:lpstr>A Vector w.r.t. Itself</vt:lpstr>
      <vt:lpstr>Elementwise Function</vt:lpstr>
      <vt:lpstr>Matrix Times Column Vector w.r.t Matrix</vt:lpstr>
      <vt:lpstr>Matrix Times Column Vector w.r.t Matrix</vt:lpstr>
      <vt:lpstr>Derivative of Cross-Entropy Loss w.r.t x</vt:lpstr>
      <vt:lpstr>Derivative of Cross-Entropy Loss</vt:lpstr>
      <vt:lpstr>Derivative of Sigmoid Function</vt:lpstr>
      <vt:lpstr>Derivative of ReLU Function</vt:lpstr>
      <vt:lpstr>Derivative of Tanh Function</vt:lpstr>
      <vt:lpstr>Backpropagation</vt:lpstr>
      <vt:lpstr>Introduction</vt:lpstr>
      <vt:lpstr>Computational Graph and Forward Propagation</vt:lpstr>
      <vt:lpstr>Computational Graph and Back Propagation</vt:lpstr>
      <vt:lpstr>Backpropagation on Single Node</vt:lpstr>
      <vt:lpstr>How to calculate ∂s/∂z?</vt:lpstr>
      <vt:lpstr>Single Node with Multiple Inputs</vt:lpstr>
      <vt:lpstr>Example</vt:lpstr>
      <vt:lpstr>Sum up the Gradients at outward Branches</vt:lpstr>
      <vt:lpstr>Real Network Example</vt:lpstr>
      <vt:lpstr>How to calculate (∂z_i^((2)))/(∂W_ij^((1)) )?</vt:lpstr>
      <vt:lpstr>Node Intuition</vt:lpstr>
      <vt:lpstr>Efficient Gradient Computation</vt:lpstr>
      <vt:lpstr>Efficient Gradient Computation</vt:lpstr>
      <vt:lpstr>Backprop in Computational Graph</vt:lpstr>
      <vt:lpstr>Implementation of Back-Prop</vt:lpstr>
      <vt:lpstr>Implementation of Forward/Backward API</vt:lpstr>
      <vt:lpstr>Implementation of Forward/Backward API</vt:lpstr>
      <vt:lpstr>Numeric Gradient for Gradient Check</vt:lpstr>
      <vt:lpstr>Summary</vt:lpstr>
      <vt:lpstr>Tricks and Tips on Neural Network</vt:lpstr>
      <vt:lpstr>Regularization</vt:lpstr>
      <vt:lpstr>"Regularization": λ</vt:lpstr>
      <vt:lpstr>Dropout</vt:lpstr>
      <vt:lpstr>Vectorization</vt:lpstr>
      <vt:lpstr>Non-Linearity: Sigmoid</vt:lpstr>
      <vt:lpstr>Non-Linearities: tanh and hard tanh</vt:lpstr>
      <vt:lpstr>Better Non-Linearity</vt:lpstr>
      <vt:lpstr>Non-Linearity: Maxout</vt:lpstr>
      <vt:lpstr>Non-Linearity: Soft Sign</vt:lpstr>
      <vt:lpstr>Derivative of Non-Linearities</vt:lpstr>
      <vt:lpstr>Data Preprocessing</vt:lpstr>
      <vt:lpstr>Parameter Initialization</vt:lpstr>
      <vt:lpstr>Optimizer</vt:lpstr>
      <vt:lpstr>Learning Rate</vt:lpstr>
      <vt:lpstr>Reference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Advanced Word Vector and Introduction to Neural Network</dc:title>
  <dc:creator>Chia-Yi Su</dc:creator>
  <cp:lastModifiedBy>IanSu</cp:lastModifiedBy>
  <cp:revision>278</cp:revision>
  <dcterms:created xsi:type="dcterms:W3CDTF">2020-01-01T05:36:58Z</dcterms:created>
  <dcterms:modified xsi:type="dcterms:W3CDTF">2022-04-20T12:11:13Z</dcterms:modified>
</cp:coreProperties>
</file>